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Lst>
  <p:notesMasterIdLst>
    <p:notesMasterId r:id="rId24"/>
  </p:notesMasterIdLst>
  <p:sldIdLst>
    <p:sldId id="275" r:id="rId5"/>
    <p:sldId id="286" r:id="rId6"/>
    <p:sldId id="288" r:id="rId7"/>
    <p:sldId id="287" r:id="rId8"/>
    <p:sldId id="276" r:id="rId9"/>
    <p:sldId id="273" r:id="rId10"/>
    <p:sldId id="274" r:id="rId11"/>
    <p:sldId id="280" r:id="rId12"/>
    <p:sldId id="256" r:id="rId13"/>
    <p:sldId id="257" r:id="rId14"/>
    <p:sldId id="260" r:id="rId15"/>
    <p:sldId id="289" r:id="rId16"/>
    <p:sldId id="269" r:id="rId17"/>
    <p:sldId id="271" r:id="rId18"/>
    <p:sldId id="264" r:id="rId19"/>
    <p:sldId id="262" r:id="rId20"/>
    <p:sldId id="266" r:id="rId21"/>
    <p:sldId id="281" r:id="rId22"/>
    <p:sldId id="268" r:id="rId2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14"/>
    <a:srgbClr val="FA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62298" autoAdjust="0"/>
  </p:normalViewPr>
  <p:slideViewPr>
    <p:cSldViewPr>
      <p:cViewPr varScale="1">
        <p:scale>
          <a:sx n="46" d="100"/>
          <a:sy n="46" d="100"/>
        </p:scale>
        <p:origin x="228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887790" cy="49836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3440" y="1"/>
            <a:ext cx="2887790" cy="498366"/>
          </a:xfrm>
          <a:prstGeom prst="rect">
            <a:avLst/>
          </a:prstGeom>
        </p:spPr>
        <p:txBody>
          <a:bodyPr vert="horz" lIns="91440" tIns="45720" rIns="91440" bIns="45720" rtlCol="0"/>
          <a:lstStyle>
            <a:lvl1pPr algn="r">
              <a:defRPr sz="1200"/>
            </a:lvl1pPr>
          </a:lstStyle>
          <a:p>
            <a:fld id="{02E8748F-3B01-44E7-84F4-3E4AB9397C75}" type="datetimeFigureOut">
              <a:rPr lang="sv-SE" smtClean="0"/>
              <a:t>2017-03-23</a:t>
            </a:fld>
            <a:endParaRPr lang="sv-SE"/>
          </a:p>
        </p:txBody>
      </p:sp>
      <p:sp>
        <p:nvSpPr>
          <p:cNvPr id="4" name="Platshållare för bildobjekt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878" y="4776856"/>
            <a:ext cx="5328983" cy="3908953"/>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273"/>
            <a:ext cx="2887790" cy="49836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3440" y="9428273"/>
            <a:ext cx="2887790" cy="498366"/>
          </a:xfrm>
          <a:prstGeom prst="rect">
            <a:avLst/>
          </a:prstGeom>
        </p:spPr>
        <p:txBody>
          <a:bodyPr vert="horz" lIns="91440" tIns="45720" rIns="91440" bIns="45720" rtlCol="0" anchor="b"/>
          <a:lstStyle>
            <a:lvl1pPr algn="r">
              <a:defRPr sz="1200"/>
            </a:lvl1pPr>
          </a:lstStyle>
          <a:p>
            <a:fld id="{468861DD-556F-499A-8461-D12CD8CD8B0B}" type="slidenum">
              <a:rPr lang="sv-SE" smtClean="0"/>
              <a:t>‹#›</a:t>
            </a:fld>
            <a:endParaRPr lang="sv-SE"/>
          </a:p>
        </p:txBody>
      </p:sp>
    </p:spTree>
    <p:extLst>
      <p:ext uri="{BB962C8B-B14F-4D97-AF65-F5344CB8AC3E}">
        <p14:creationId xmlns:p14="http://schemas.microsoft.com/office/powerpoint/2010/main" val="397285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1</a:t>
            </a:fld>
            <a:endParaRPr lang="sv-SE"/>
          </a:p>
        </p:txBody>
      </p:sp>
    </p:spTree>
    <p:extLst>
      <p:ext uri="{BB962C8B-B14F-4D97-AF65-F5344CB8AC3E}">
        <p14:creationId xmlns:p14="http://schemas.microsoft.com/office/powerpoint/2010/main" val="312538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kern="1200" dirty="0" smtClean="0">
                <a:solidFill>
                  <a:schemeClr val="tx1"/>
                </a:solidFill>
                <a:effectLst/>
                <a:latin typeface="+mn-lt"/>
                <a:ea typeface="+mn-ea"/>
                <a:cs typeface="+mn-cs"/>
              </a:rPr>
              <a:t>The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targets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vulnerable</a:t>
            </a:r>
            <a:r>
              <a:rPr lang="sv-SE" sz="1200" kern="1200" dirty="0" smtClean="0">
                <a:solidFill>
                  <a:schemeClr val="tx1"/>
                </a:solidFill>
                <a:effectLst/>
                <a:latin typeface="+mn-lt"/>
                <a:ea typeface="+mn-ea"/>
                <a:cs typeface="+mn-cs"/>
              </a:rPr>
              <a:t> EU </a:t>
            </a:r>
            <a:r>
              <a:rPr lang="sv-SE" sz="1200" kern="1200" dirty="0" err="1" smtClean="0">
                <a:solidFill>
                  <a:schemeClr val="tx1"/>
                </a:solidFill>
                <a:effectLst/>
                <a:latin typeface="+mn-lt"/>
                <a:ea typeface="+mn-ea"/>
                <a:cs typeface="+mn-cs"/>
              </a:rPr>
              <a:t>citizens</a:t>
            </a:r>
            <a:r>
              <a:rPr lang="sv-SE" sz="1200" kern="1200" dirty="0" smtClean="0">
                <a:solidFill>
                  <a:schemeClr val="tx1"/>
                </a:solidFill>
                <a:effectLst/>
                <a:latin typeface="+mn-lt"/>
                <a:ea typeface="+mn-ea"/>
                <a:cs typeface="+mn-cs"/>
              </a:rPr>
              <a:t> in Sweden and is </a:t>
            </a:r>
            <a:r>
              <a:rPr lang="sv-SE" sz="1200" kern="1200" dirty="0" err="1" smtClean="0">
                <a:solidFill>
                  <a:schemeClr val="tx1"/>
                </a:solidFill>
                <a:effectLst/>
                <a:latin typeface="+mn-lt"/>
                <a:ea typeface="+mn-ea"/>
                <a:cs typeface="+mn-cs"/>
              </a:rPr>
              <a:t>run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jointly</a:t>
            </a:r>
            <a:r>
              <a:rPr lang="sv-SE" sz="1200" kern="1200" dirty="0" smtClean="0">
                <a:solidFill>
                  <a:schemeClr val="tx1"/>
                </a:solidFill>
                <a:effectLst/>
                <a:latin typeface="+mn-lt"/>
                <a:ea typeface="+mn-ea"/>
                <a:cs typeface="+mn-cs"/>
              </a:rPr>
              <a:t> by the </a:t>
            </a:r>
            <a:r>
              <a:rPr lang="sv-SE" sz="1200" kern="1200" dirty="0" err="1" smtClean="0">
                <a:solidFill>
                  <a:schemeClr val="tx1"/>
                </a:solidFill>
                <a:effectLst/>
                <a:latin typeface="+mn-lt"/>
                <a:ea typeface="+mn-ea"/>
                <a:cs typeface="+mn-cs"/>
              </a:rPr>
              <a:t>parish</a:t>
            </a:r>
            <a:r>
              <a:rPr lang="sv-SE" sz="1200" kern="1200" dirty="0" smtClean="0">
                <a:solidFill>
                  <a:schemeClr val="tx1"/>
                </a:solidFill>
                <a:effectLst/>
                <a:latin typeface="+mn-lt"/>
                <a:ea typeface="+mn-ea"/>
                <a:cs typeface="+mn-cs"/>
              </a:rPr>
              <a:t> Växjö, Karlstad </a:t>
            </a:r>
            <a:r>
              <a:rPr lang="sv-SE" sz="1200" kern="1200" dirty="0" err="1" smtClean="0">
                <a:solidFill>
                  <a:schemeClr val="tx1"/>
                </a:solidFill>
                <a:effectLst/>
                <a:latin typeface="+mn-lt"/>
                <a:ea typeface="+mn-ea"/>
                <a:cs typeface="+mn-cs"/>
              </a:rPr>
              <a:t>pastorate</a:t>
            </a:r>
            <a:r>
              <a:rPr lang="sv-SE" sz="1200" kern="1200" dirty="0" smtClean="0">
                <a:solidFill>
                  <a:schemeClr val="tx1"/>
                </a:solidFill>
                <a:effectLst/>
                <a:latin typeface="+mn-lt"/>
                <a:ea typeface="+mn-ea"/>
                <a:cs typeface="+mn-cs"/>
              </a:rPr>
              <a:t>, Umeå </a:t>
            </a:r>
            <a:r>
              <a:rPr lang="sv-SE" sz="1200" kern="1200" dirty="0" err="1" smtClean="0">
                <a:solidFill>
                  <a:schemeClr val="tx1"/>
                </a:solidFill>
                <a:effectLst/>
                <a:latin typeface="+mn-lt"/>
                <a:ea typeface="+mn-ea"/>
                <a:cs typeface="+mn-cs"/>
              </a:rPr>
              <a:t>parish</a:t>
            </a:r>
            <a:r>
              <a:rPr lang="sv-SE" sz="1200" kern="1200" dirty="0" smtClean="0">
                <a:solidFill>
                  <a:schemeClr val="tx1"/>
                </a:solidFill>
                <a:effectLst/>
                <a:latin typeface="+mn-lt"/>
                <a:ea typeface="+mn-ea"/>
                <a:cs typeface="+mn-cs"/>
              </a:rPr>
              <a:t> and the </a:t>
            </a:r>
            <a:r>
              <a:rPr lang="sv-SE" sz="1200" kern="1200" dirty="0" err="1" smtClean="0">
                <a:solidFill>
                  <a:schemeClr val="tx1"/>
                </a:solidFill>
                <a:effectLst/>
                <a:latin typeface="+mn-lt"/>
                <a:ea typeface="+mn-ea"/>
                <a:cs typeface="+mn-cs"/>
              </a:rPr>
              <a:t>Diocese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Västerås. Project is </a:t>
            </a:r>
            <a:r>
              <a:rPr lang="sv-SE" sz="1200" kern="1200" dirty="0" err="1" smtClean="0">
                <a:solidFill>
                  <a:schemeClr val="tx1"/>
                </a:solidFill>
                <a:effectLst/>
                <a:latin typeface="+mn-lt"/>
                <a:ea typeface="+mn-ea"/>
                <a:cs typeface="+mn-cs"/>
              </a:rPr>
              <a:t>Vaxjo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parish</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aim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is to </a:t>
            </a:r>
            <a:r>
              <a:rPr lang="sv-SE" sz="1200" kern="1200" dirty="0" err="1" smtClean="0">
                <a:solidFill>
                  <a:schemeClr val="tx1"/>
                </a:solidFill>
                <a:effectLst/>
                <a:latin typeface="+mn-lt"/>
                <a:ea typeface="+mn-ea"/>
                <a:cs typeface="+mn-cs"/>
              </a:rPr>
              <a:t>strengthen</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vulnerable</a:t>
            </a:r>
            <a:r>
              <a:rPr lang="sv-SE" sz="1200" kern="1200" dirty="0" smtClean="0">
                <a:solidFill>
                  <a:schemeClr val="tx1"/>
                </a:solidFill>
                <a:effectLst/>
                <a:latin typeface="+mn-lt"/>
                <a:ea typeface="+mn-ea"/>
                <a:cs typeface="+mn-cs"/>
              </a:rPr>
              <a:t> EU </a:t>
            </a:r>
            <a:r>
              <a:rPr lang="sv-SE" sz="1200" kern="1200" dirty="0" err="1" smtClean="0">
                <a:solidFill>
                  <a:schemeClr val="tx1"/>
                </a:solidFill>
                <a:effectLst/>
                <a:latin typeface="+mn-lt"/>
                <a:ea typeface="+mn-ea"/>
                <a:cs typeface="+mn-cs"/>
              </a:rPr>
              <a:t>citizens</a:t>
            </a:r>
            <a:r>
              <a:rPr lang="sv-SE" sz="1200" kern="1200" dirty="0" smtClean="0">
                <a:solidFill>
                  <a:schemeClr val="tx1"/>
                </a:solidFill>
                <a:effectLst/>
                <a:latin typeface="+mn-lt"/>
                <a:ea typeface="+mn-ea"/>
                <a:cs typeface="+mn-cs"/>
              </a:rPr>
              <a:t> to social </a:t>
            </a:r>
            <a:r>
              <a:rPr lang="sv-SE" sz="1200" kern="1200" dirty="0" err="1" smtClean="0">
                <a:solidFill>
                  <a:schemeClr val="tx1"/>
                </a:solidFill>
                <a:effectLst/>
                <a:latin typeface="+mn-lt"/>
                <a:ea typeface="+mn-ea"/>
                <a:cs typeface="+mn-cs"/>
              </a:rPr>
              <a:t>inclusion</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empowerment</a:t>
            </a:r>
            <a:r>
              <a:rPr lang="sv-SE" sz="1200" kern="1200" dirty="0" smtClean="0">
                <a:solidFill>
                  <a:schemeClr val="tx1"/>
                </a:solidFill>
                <a:effectLst/>
                <a:latin typeface="+mn-lt"/>
                <a:ea typeface="+mn-ea"/>
                <a:cs typeface="+mn-cs"/>
              </a:rPr>
              <a:t>. </a:t>
            </a:r>
          </a:p>
          <a:p>
            <a:pPr fontAlgn="t"/>
            <a:r>
              <a:rPr lang="sv-SE" sz="1200" kern="1200" dirty="0" smtClean="0">
                <a:solidFill>
                  <a:schemeClr val="tx1"/>
                </a:solidFill>
                <a:effectLst/>
                <a:latin typeface="+mn-lt"/>
                <a:ea typeface="+mn-ea"/>
                <a:cs typeface="+mn-cs"/>
              </a:rPr>
              <a:t>The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manager is from </a:t>
            </a:r>
            <a:r>
              <a:rPr lang="sv-SE" sz="1200" kern="1200" dirty="0" err="1" smtClean="0">
                <a:solidFill>
                  <a:schemeClr val="tx1"/>
                </a:solidFill>
                <a:effectLst/>
                <a:latin typeface="+mn-lt"/>
                <a:ea typeface="+mn-ea"/>
                <a:cs typeface="+mn-cs"/>
              </a:rPr>
              <a:t>Vaxjo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parish</a:t>
            </a:r>
            <a:r>
              <a:rPr lang="sv-SE" sz="1200" kern="1200" dirty="0" smtClean="0">
                <a:solidFill>
                  <a:schemeClr val="tx1"/>
                </a:solidFill>
                <a:effectLst/>
                <a:latin typeface="+mn-lt"/>
                <a:ea typeface="+mn-ea"/>
                <a:cs typeface="+mn-cs"/>
              </a:rPr>
              <a:t> and has a </a:t>
            </a:r>
            <a:r>
              <a:rPr lang="sv-SE" sz="1200" kern="1200" dirty="0" err="1" smtClean="0">
                <a:solidFill>
                  <a:schemeClr val="tx1"/>
                </a:solidFill>
                <a:effectLst/>
                <a:latin typeface="+mn-lt"/>
                <a:ea typeface="+mn-ea"/>
                <a:cs typeface="+mn-cs"/>
              </a:rPr>
              <a:t>European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outlook</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but</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actual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work</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done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locally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four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subprojects</a:t>
            </a:r>
            <a:r>
              <a:rPr lang="sv-SE" sz="1200" kern="1200" dirty="0" smtClean="0">
                <a:solidFill>
                  <a:schemeClr val="tx1"/>
                </a:solidFill>
                <a:effectLst/>
                <a:latin typeface="+mn-lt"/>
                <a:ea typeface="+mn-ea"/>
                <a:cs typeface="+mn-cs"/>
              </a:rPr>
              <a:t>. </a:t>
            </a:r>
          </a:p>
          <a:p>
            <a:pPr fontAlgn="t"/>
            <a:endParaRPr lang="sv-SE" sz="1200" kern="1200" dirty="0" smtClean="0">
              <a:solidFill>
                <a:schemeClr val="tx1"/>
              </a:solidFill>
              <a:effectLst/>
              <a:latin typeface="+mn-lt"/>
              <a:ea typeface="+mn-ea"/>
              <a:cs typeface="+mn-cs"/>
            </a:endParaRP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13</a:t>
            </a:fld>
            <a:endParaRPr lang="sv-SE"/>
          </a:p>
        </p:txBody>
      </p:sp>
    </p:spTree>
    <p:extLst>
      <p:ext uri="{BB962C8B-B14F-4D97-AF65-F5344CB8AC3E}">
        <p14:creationId xmlns:p14="http://schemas.microsoft.com/office/powerpoint/2010/main" val="427224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14</a:t>
            </a:fld>
            <a:endParaRPr lang="sv-SE"/>
          </a:p>
        </p:txBody>
      </p:sp>
    </p:spTree>
    <p:extLst>
      <p:ext uri="{BB962C8B-B14F-4D97-AF65-F5344CB8AC3E}">
        <p14:creationId xmlns:p14="http://schemas.microsoft.com/office/powerpoint/2010/main" val="9038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err="1" smtClean="0">
                <a:solidFill>
                  <a:schemeClr val="tx1"/>
                </a:solidFill>
                <a:effectLst/>
                <a:latin typeface="+mn-lt"/>
                <a:ea typeface="+mn-ea"/>
                <a:cs typeface="+mn-cs"/>
              </a:rPr>
              <a:t>Every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has a full-</a:t>
            </a:r>
            <a:r>
              <a:rPr lang="sv-SE" sz="1200" kern="1200" dirty="0" err="1" smtClean="0">
                <a:solidFill>
                  <a:schemeClr val="tx1"/>
                </a:solidFill>
                <a:effectLst/>
                <a:latin typeface="+mn-lt"/>
                <a:ea typeface="+mn-ea"/>
                <a:cs typeface="+mn-cs"/>
              </a:rPr>
              <a:t>time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manager </a:t>
            </a:r>
            <a:r>
              <a:rPr lang="sv-SE" sz="1200" kern="1200" dirty="0" err="1" smtClean="0">
                <a:solidFill>
                  <a:schemeClr val="tx1"/>
                </a:solidFill>
                <a:effectLst/>
                <a:latin typeface="+mn-lt"/>
                <a:ea typeface="+mn-ea"/>
                <a:cs typeface="+mn-cs"/>
              </a:rPr>
              <a:t>who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works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a special </a:t>
            </a:r>
            <a:r>
              <a:rPr lang="sv-SE" sz="1200" kern="1200" dirty="0" err="1" smtClean="0">
                <a:solidFill>
                  <a:schemeClr val="tx1"/>
                </a:solidFill>
                <a:effectLst/>
                <a:latin typeface="+mn-lt"/>
                <a:ea typeface="+mn-ea"/>
                <a:cs typeface="+mn-cs"/>
              </a:rPr>
              <a:t>responsibility</a:t>
            </a:r>
            <a:r>
              <a:rPr lang="sv-SE" sz="1200" kern="1200" baseline="0" dirty="0" smtClean="0">
                <a:solidFill>
                  <a:schemeClr val="tx1"/>
                </a:solidFill>
                <a:effectLst/>
                <a:latin typeface="+mn-lt"/>
                <a:ea typeface="+mn-ea"/>
                <a:cs typeface="+mn-cs"/>
              </a:rPr>
              <a:t> in the </a:t>
            </a:r>
            <a:r>
              <a:rPr lang="sv-SE" sz="1200" kern="1200" baseline="0" dirty="0" err="1" smtClean="0">
                <a:solidFill>
                  <a:schemeClr val="tx1"/>
                </a:solidFill>
                <a:effectLst/>
                <a:latin typeface="+mn-lt"/>
                <a:ea typeface="+mn-ea"/>
                <a:cs typeface="+mn-cs"/>
              </a:rPr>
              <a:t>Toolbox</a:t>
            </a:r>
            <a:r>
              <a:rPr lang="sv-SE" sz="1200" kern="1200" baseline="0" dirty="0" smtClean="0">
                <a:solidFill>
                  <a:schemeClr val="tx1"/>
                </a:solidFill>
                <a:effectLst/>
                <a:latin typeface="+mn-lt"/>
                <a:ea typeface="+mn-ea"/>
                <a:cs typeface="+mn-cs"/>
              </a:rPr>
              <a:t>:</a:t>
            </a:r>
            <a:r>
              <a:rPr lang="sv-SE" sz="1200" kern="1200" dirty="0" smtClean="0">
                <a:solidFill>
                  <a:schemeClr val="tx1"/>
                </a:solidFill>
                <a:effectLst/>
                <a:latin typeface="+mn-lt"/>
                <a:ea typeface="+mn-ea"/>
                <a:cs typeface="+mn-cs"/>
              </a:rPr>
              <a:t> Umeå </a:t>
            </a:r>
            <a:r>
              <a:rPr lang="sv-SE" sz="1200" kern="1200" dirty="0" err="1" smtClean="0">
                <a:solidFill>
                  <a:schemeClr val="tx1"/>
                </a:solidFill>
                <a:effectLst/>
                <a:latin typeface="+mn-lt"/>
                <a:ea typeface="+mn-ea"/>
                <a:cs typeface="+mn-cs"/>
              </a:rPr>
              <a:t>parish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working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Language</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skills</a:t>
            </a:r>
            <a:r>
              <a:rPr lang="sv-SE" sz="1200" kern="1200" dirty="0" smtClean="0">
                <a:solidFill>
                  <a:schemeClr val="tx1"/>
                </a:solidFill>
                <a:effectLst/>
                <a:latin typeface="+mn-lt"/>
                <a:ea typeface="+mn-ea"/>
                <a:cs typeface="+mn-cs"/>
              </a:rPr>
              <a:t>, Västerås </a:t>
            </a:r>
            <a:r>
              <a:rPr lang="sv-SE" sz="1200" kern="1200" dirty="0" err="1" smtClean="0">
                <a:solidFill>
                  <a:schemeClr val="tx1"/>
                </a:solidFill>
                <a:effectLst/>
                <a:latin typeface="+mn-lt"/>
                <a:ea typeface="+mn-ea"/>
                <a:cs typeface="+mn-cs"/>
              </a:rPr>
              <a:t>working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digital </a:t>
            </a:r>
            <a:r>
              <a:rPr lang="sv-SE" sz="1200" kern="1200" dirty="0" err="1" smtClean="0">
                <a:solidFill>
                  <a:schemeClr val="tx1"/>
                </a:solidFill>
                <a:effectLst/>
                <a:latin typeface="+mn-lt"/>
                <a:ea typeface="+mn-ea"/>
                <a:cs typeface="+mn-cs"/>
              </a:rPr>
              <a:t>communication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where</a:t>
            </a:r>
            <a:r>
              <a:rPr lang="sv-SE" sz="1200" kern="1200" dirty="0" smtClean="0">
                <a:solidFill>
                  <a:schemeClr val="tx1"/>
                </a:solidFill>
                <a:effectLst/>
                <a:latin typeface="+mn-lt"/>
                <a:ea typeface="+mn-ea"/>
                <a:cs typeface="+mn-cs"/>
              </a:rPr>
              <a:t> Liselotte is coming from). </a:t>
            </a:r>
            <a:r>
              <a:rPr lang="sv-SE" sz="1200" kern="1200" dirty="0" err="1" smtClean="0">
                <a:solidFill>
                  <a:schemeClr val="tx1"/>
                </a:solidFill>
                <a:effectLst/>
                <a:latin typeface="+mn-lt"/>
                <a:ea typeface="+mn-ea"/>
                <a:cs typeface="+mn-cs"/>
              </a:rPr>
              <a:t>Vaxjö</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parish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working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Civilsociety</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finally</a:t>
            </a:r>
            <a:r>
              <a:rPr lang="sv-SE" sz="1200" kern="1200" dirty="0" smtClean="0">
                <a:solidFill>
                  <a:schemeClr val="tx1"/>
                </a:solidFill>
                <a:effectLst/>
                <a:latin typeface="+mn-lt"/>
                <a:ea typeface="+mn-ea"/>
                <a:cs typeface="+mn-cs"/>
              </a:rPr>
              <a:t> Karlstad </a:t>
            </a:r>
            <a:r>
              <a:rPr lang="sv-SE" sz="1200" kern="1200" dirty="0" err="1" smtClean="0">
                <a:solidFill>
                  <a:schemeClr val="tx1"/>
                </a:solidFill>
                <a:effectLst/>
                <a:latin typeface="+mn-lt"/>
                <a:ea typeface="+mn-ea"/>
                <a:cs typeface="+mn-cs"/>
              </a:rPr>
              <a:t>pastorate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working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Health. </a:t>
            </a:r>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15</a:t>
            </a:fld>
            <a:endParaRPr lang="sv-SE"/>
          </a:p>
        </p:txBody>
      </p:sp>
    </p:spTree>
    <p:extLst>
      <p:ext uri="{BB962C8B-B14F-4D97-AF65-F5344CB8AC3E}">
        <p14:creationId xmlns:p14="http://schemas.microsoft.com/office/powerpoint/2010/main" val="387014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The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will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develop</a:t>
            </a:r>
            <a:r>
              <a:rPr lang="sv-SE" sz="1200" kern="1200" dirty="0" smtClean="0">
                <a:solidFill>
                  <a:schemeClr val="tx1"/>
                </a:solidFill>
                <a:effectLst/>
                <a:latin typeface="+mn-lt"/>
                <a:ea typeface="+mn-ea"/>
                <a:cs typeface="+mn-cs"/>
              </a:rPr>
              <a:t> a </a:t>
            </a:r>
            <a:r>
              <a:rPr lang="sv-SE" sz="1200" kern="1200" dirty="0" err="1" smtClean="0">
                <a:solidFill>
                  <a:schemeClr val="tx1"/>
                </a:solidFill>
                <a:effectLst/>
                <a:latin typeface="+mn-lt"/>
                <a:ea typeface="+mn-ea"/>
                <a:cs typeface="+mn-cs"/>
              </a:rPr>
              <a:t>toolkit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based</a:t>
            </a:r>
            <a:r>
              <a:rPr lang="sv-SE" sz="1200" kern="1200" dirty="0" smtClean="0">
                <a:solidFill>
                  <a:schemeClr val="tx1"/>
                </a:solidFill>
                <a:effectLst/>
                <a:latin typeface="+mn-lt"/>
                <a:ea typeface="+mn-ea"/>
                <a:cs typeface="+mn-cs"/>
              </a:rPr>
              <a:t> on the </a:t>
            </a:r>
            <a:r>
              <a:rPr lang="sv-SE" sz="1200" kern="1200" dirty="0" err="1" smtClean="0">
                <a:solidFill>
                  <a:schemeClr val="tx1"/>
                </a:solidFill>
                <a:effectLst/>
                <a:latin typeface="+mn-lt"/>
                <a:ea typeface="+mn-ea"/>
                <a:cs typeface="+mn-cs"/>
              </a:rPr>
              <a:t>four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themes</a:t>
            </a:r>
            <a:r>
              <a:rPr lang="sv-SE" sz="1200" kern="1200" dirty="0" smtClean="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16</a:t>
            </a:fld>
            <a:endParaRPr lang="sv-SE"/>
          </a:p>
        </p:txBody>
      </p:sp>
    </p:spTree>
    <p:extLst>
      <p:ext uri="{BB962C8B-B14F-4D97-AF65-F5344CB8AC3E}">
        <p14:creationId xmlns:p14="http://schemas.microsoft.com/office/powerpoint/2010/main" val="99222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68861DD-556F-499A-8461-D12CD8CD8B0B}" type="slidenum">
              <a:rPr lang="sv-SE" smtClean="0"/>
              <a:t>17</a:t>
            </a:fld>
            <a:endParaRPr lang="sv-SE"/>
          </a:p>
        </p:txBody>
      </p:sp>
    </p:spTree>
    <p:extLst>
      <p:ext uri="{BB962C8B-B14F-4D97-AF65-F5344CB8AC3E}">
        <p14:creationId xmlns:p14="http://schemas.microsoft.com/office/powerpoint/2010/main" val="4155415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68861DD-556F-499A-8461-D12CD8CD8B0B}" type="slidenum">
              <a:rPr lang="sv-SE" smtClean="0"/>
              <a:t>19</a:t>
            </a:fld>
            <a:endParaRPr lang="sv-SE"/>
          </a:p>
        </p:txBody>
      </p:sp>
    </p:spTree>
    <p:extLst>
      <p:ext uri="{BB962C8B-B14F-4D97-AF65-F5344CB8AC3E}">
        <p14:creationId xmlns:p14="http://schemas.microsoft.com/office/powerpoint/2010/main" val="227758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3</a:t>
            </a:fld>
            <a:endParaRPr lang="sv-SE"/>
          </a:p>
        </p:txBody>
      </p:sp>
    </p:spTree>
    <p:extLst>
      <p:ext uri="{BB962C8B-B14F-4D97-AF65-F5344CB8AC3E}">
        <p14:creationId xmlns:p14="http://schemas.microsoft.com/office/powerpoint/2010/main" val="126501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4</a:t>
            </a:fld>
            <a:endParaRPr lang="sv-SE"/>
          </a:p>
        </p:txBody>
      </p:sp>
    </p:spTree>
    <p:extLst>
      <p:ext uri="{BB962C8B-B14F-4D97-AF65-F5344CB8AC3E}">
        <p14:creationId xmlns:p14="http://schemas.microsoft.com/office/powerpoint/2010/main" val="174572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5</a:t>
            </a:fld>
            <a:endParaRPr lang="sv-SE"/>
          </a:p>
        </p:txBody>
      </p:sp>
    </p:spTree>
    <p:extLst>
      <p:ext uri="{BB962C8B-B14F-4D97-AF65-F5344CB8AC3E}">
        <p14:creationId xmlns:p14="http://schemas.microsoft.com/office/powerpoint/2010/main" val="102015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8</a:t>
            </a:fld>
            <a:endParaRPr lang="sv-SE"/>
          </a:p>
        </p:txBody>
      </p:sp>
    </p:spTree>
    <p:extLst>
      <p:ext uri="{BB962C8B-B14F-4D97-AF65-F5344CB8AC3E}">
        <p14:creationId xmlns:p14="http://schemas.microsoft.com/office/powerpoint/2010/main" val="385088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68861DD-556F-499A-8461-D12CD8CD8B0B}" type="slidenum">
              <a:rPr lang="sv-SE" smtClean="0"/>
              <a:t>9</a:t>
            </a:fld>
            <a:endParaRPr lang="sv-SE"/>
          </a:p>
        </p:txBody>
      </p:sp>
    </p:spTree>
    <p:extLst>
      <p:ext uri="{BB962C8B-B14F-4D97-AF65-F5344CB8AC3E}">
        <p14:creationId xmlns:p14="http://schemas.microsoft.com/office/powerpoint/2010/main" val="122412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10</a:t>
            </a:fld>
            <a:endParaRPr lang="sv-SE"/>
          </a:p>
        </p:txBody>
      </p:sp>
    </p:spTree>
    <p:extLst>
      <p:ext uri="{BB962C8B-B14F-4D97-AF65-F5344CB8AC3E}">
        <p14:creationId xmlns:p14="http://schemas.microsoft.com/office/powerpoint/2010/main" val="86497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kern="1200" dirty="0" smtClean="0">
                <a:solidFill>
                  <a:schemeClr val="tx1"/>
                </a:solidFill>
                <a:effectLst/>
                <a:latin typeface="+mn-lt"/>
                <a:ea typeface="+mn-ea"/>
                <a:cs typeface="+mn-cs"/>
              </a:rPr>
              <a:t>The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Digniti</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Omnia</a:t>
            </a:r>
            <a:r>
              <a:rPr lang="sv-SE" sz="1200" kern="1200" dirty="0" smtClean="0">
                <a:solidFill>
                  <a:schemeClr val="tx1"/>
                </a:solidFill>
                <a:effectLst/>
                <a:latin typeface="+mn-lt"/>
                <a:ea typeface="+mn-ea"/>
                <a:cs typeface="+mn-cs"/>
              </a:rPr>
              <a:t> - a </a:t>
            </a:r>
            <a:r>
              <a:rPr lang="sv-SE" sz="1200" kern="1200" dirty="0" err="1" smtClean="0">
                <a:solidFill>
                  <a:schemeClr val="tx1"/>
                </a:solidFill>
                <a:effectLst/>
                <a:latin typeface="+mn-lt"/>
                <a:ea typeface="+mn-ea"/>
                <a:cs typeface="+mn-cs"/>
              </a:rPr>
              <a:t>dignified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life</a:t>
            </a:r>
            <a:r>
              <a:rPr lang="sv-SE" sz="1200" kern="1200" dirty="0" smtClean="0">
                <a:solidFill>
                  <a:schemeClr val="tx1"/>
                </a:solidFill>
                <a:effectLst/>
                <a:latin typeface="+mn-lt"/>
                <a:ea typeface="+mn-ea"/>
                <a:cs typeface="+mn-cs"/>
              </a:rPr>
              <a:t> for </a:t>
            </a:r>
            <a:r>
              <a:rPr lang="sv-SE" sz="1200" kern="1200" dirty="0" err="1" smtClean="0">
                <a:solidFill>
                  <a:schemeClr val="tx1"/>
                </a:solidFill>
                <a:effectLst/>
                <a:latin typeface="+mn-lt"/>
                <a:ea typeface="+mn-ea"/>
                <a:cs typeface="+mn-cs"/>
              </a:rPr>
              <a:t>everyone</a:t>
            </a:r>
            <a:r>
              <a:rPr lang="sv-SE" sz="1200" kern="1200" dirty="0" smtClean="0">
                <a:solidFill>
                  <a:schemeClr val="tx1"/>
                </a:solidFill>
                <a:effectLst/>
                <a:latin typeface="+mn-lt"/>
                <a:ea typeface="+mn-ea"/>
                <a:cs typeface="+mn-cs"/>
              </a:rPr>
              <a:t> is a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funded</a:t>
            </a:r>
            <a:r>
              <a:rPr lang="sv-SE" sz="1200" kern="1200" dirty="0" smtClean="0">
                <a:solidFill>
                  <a:schemeClr val="tx1"/>
                </a:solidFill>
                <a:effectLst/>
                <a:latin typeface="+mn-lt"/>
                <a:ea typeface="+mn-ea"/>
                <a:cs typeface="+mn-cs"/>
              </a:rPr>
              <a:t> by the EU </a:t>
            </a:r>
            <a:r>
              <a:rPr lang="sv-SE" sz="1200" kern="1200" dirty="0" err="1" smtClean="0">
                <a:solidFill>
                  <a:schemeClr val="tx1"/>
                </a:solidFill>
                <a:effectLst/>
                <a:latin typeface="+mn-lt"/>
                <a:ea typeface="+mn-ea"/>
                <a:cs typeface="+mn-cs"/>
              </a:rPr>
              <a:t>fund</a:t>
            </a:r>
            <a:r>
              <a:rPr lang="sv-SE" sz="1200" kern="1200" dirty="0" smtClean="0">
                <a:solidFill>
                  <a:schemeClr val="tx1"/>
                </a:solidFill>
                <a:effectLst/>
                <a:latin typeface="+mn-lt"/>
                <a:ea typeface="+mn-ea"/>
                <a:cs typeface="+mn-cs"/>
              </a:rPr>
              <a:t> for the </a:t>
            </a:r>
            <a:r>
              <a:rPr lang="sv-SE" sz="1200" kern="1200" dirty="0" err="1" smtClean="0">
                <a:solidFill>
                  <a:schemeClr val="tx1"/>
                </a:solidFill>
                <a:effectLst/>
                <a:latin typeface="+mn-lt"/>
                <a:ea typeface="+mn-ea"/>
                <a:cs typeface="+mn-cs"/>
              </a:rPr>
              <a:t>most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vulnerable</a:t>
            </a:r>
            <a:r>
              <a:rPr lang="sv-SE" sz="1200" kern="1200" dirty="0" smtClean="0">
                <a:solidFill>
                  <a:schemeClr val="tx1"/>
                </a:solidFill>
                <a:effectLst/>
                <a:latin typeface="+mn-lt"/>
                <a:ea typeface="+mn-ea"/>
                <a:cs typeface="+mn-cs"/>
              </a:rPr>
              <a:t> (FEAD). </a:t>
            </a:r>
          </a:p>
          <a:p>
            <a:pPr fontAlgn="t"/>
            <a:r>
              <a:rPr lang="sv-SE" sz="1200" kern="1200" dirty="0" smtClean="0">
                <a:solidFill>
                  <a:schemeClr val="tx1"/>
                </a:solidFill>
                <a:effectLst/>
                <a:latin typeface="+mn-lt"/>
                <a:ea typeface="+mn-ea"/>
                <a:cs typeface="+mn-cs"/>
              </a:rPr>
              <a:t> </a:t>
            </a:r>
          </a:p>
          <a:p>
            <a:pPr fontAlgn="t"/>
            <a:r>
              <a:rPr lang="sv-SE" sz="1200" kern="1200" dirty="0" smtClean="0">
                <a:solidFill>
                  <a:schemeClr val="tx1"/>
                </a:solidFill>
                <a:effectLst/>
                <a:latin typeface="+mn-lt"/>
                <a:ea typeface="+mn-ea"/>
                <a:cs typeface="+mn-cs"/>
              </a:rPr>
              <a:t>The </a:t>
            </a:r>
            <a:r>
              <a:rPr lang="sv-SE" sz="1200" kern="1200" dirty="0" err="1" smtClean="0">
                <a:solidFill>
                  <a:schemeClr val="tx1"/>
                </a:solidFill>
                <a:effectLst/>
                <a:latin typeface="+mn-lt"/>
                <a:ea typeface="+mn-ea"/>
                <a:cs typeface="+mn-cs"/>
              </a:rPr>
              <a:t>project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Digniti</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Omnia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was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awarded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funds</a:t>
            </a:r>
            <a:r>
              <a:rPr lang="sv-SE" sz="1200" kern="1200" dirty="0" smtClean="0">
                <a:solidFill>
                  <a:schemeClr val="tx1"/>
                </a:solidFill>
                <a:effectLst/>
                <a:latin typeface="+mn-lt"/>
                <a:ea typeface="+mn-ea"/>
                <a:cs typeface="+mn-cs"/>
              </a:rPr>
              <a:t> from the </a:t>
            </a:r>
            <a:r>
              <a:rPr lang="sv-SE" sz="1200" kern="1200" dirty="0" err="1" smtClean="0">
                <a:solidFill>
                  <a:schemeClr val="tx1"/>
                </a:solidFill>
                <a:effectLst/>
                <a:latin typeface="+mn-lt"/>
                <a:ea typeface="+mn-ea"/>
                <a:cs typeface="+mn-cs"/>
              </a:rPr>
              <a:t>Fund</a:t>
            </a:r>
            <a:r>
              <a:rPr lang="sv-SE" sz="1200" kern="1200" dirty="0" smtClean="0">
                <a:solidFill>
                  <a:schemeClr val="tx1"/>
                </a:solidFill>
                <a:effectLst/>
                <a:latin typeface="+mn-lt"/>
                <a:ea typeface="+mn-ea"/>
                <a:cs typeface="+mn-cs"/>
              </a:rPr>
              <a:t> for the period 2014 - 2020. </a:t>
            </a:r>
          </a:p>
          <a:p>
            <a:endParaRPr lang="sv-SE" dirty="0"/>
          </a:p>
        </p:txBody>
      </p:sp>
      <p:sp>
        <p:nvSpPr>
          <p:cNvPr id="4" name="Platshållare för bildnummer 3"/>
          <p:cNvSpPr>
            <a:spLocks noGrp="1"/>
          </p:cNvSpPr>
          <p:nvPr>
            <p:ph type="sldNum" sz="quarter" idx="10"/>
          </p:nvPr>
        </p:nvSpPr>
        <p:spPr/>
        <p:txBody>
          <a:bodyPr/>
          <a:lstStyle/>
          <a:p>
            <a:fld id="{468861DD-556F-499A-8461-D12CD8CD8B0B}" type="slidenum">
              <a:rPr lang="sv-SE" smtClean="0"/>
              <a:t>11</a:t>
            </a:fld>
            <a:endParaRPr lang="sv-SE"/>
          </a:p>
        </p:txBody>
      </p:sp>
    </p:spTree>
    <p:extLst>
      <p:ext uri="{BB962C8B-B14F-4D97-AF65-F5344CB8AC3E}">
        <p14:creationId xmlns:p14="http://schemas.microsoft.com/office/powerpoint/2010/main" val="395341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68861DD-556F-499A-8461-D12CD8CD8B0B}" type="slidenum">
              <a:rPr lang="sv-SE" smtClean="0"/>
              <a:t>12</a:t>
            </a:fld>
            <a:endParaRPr lang="sv-SE"/>
          </a:p>
        </p:txBody>
      </p:sp>
    </p:spTree>
    <p:extLst>
      <p:ext uri="{BB962C8B-B14F-4D97-AF65-F5344CB8AC3E}">
        <p14:creationId xmlns:p14="http://schemas.microsoft.com/office/powerpoint/2010/main" val="118939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v-SE" smtClean="0"/>
              <a:t>Klicka här för att ändra format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63A9A7CB-BEE6-4F99-898E-913F06E8E125}" type="datetime1">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smtClean="0"/>
              <a:t>Klicka här för att ändra format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EBEE1B38-C5EB-4D66-9137-0AFE9CDEDE8F}" type="datetime1">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8" name="Date Placeholder 7"/>
          <p:cNvSpPr>
            <a:spLocks noGrp="1"/>
          </p:cNvSpPr>
          <p:nvPr>
            <p:ph type="dt" sz="half" idx="10"/>
          </p:nvPr>
        </p:nvSpPr>
        <p:spPr/>
        <p:txBody>
          <a:bodyPr/>
          <a:lstStyle/>
          <a:p>
            <a:fld id="{327B613C-1AD7-49D3-885D-F654C5CDBAA6}" type="datetime1">
              <a:rPr lang="en-US" smtClean="0"/>
              <a:pPr/>
              <a:t>3/23/2017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3/23/2017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Fredrik.schiren@svenskakyrkan.se" TargetMode="External"/><Relationship Id="rId7"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fredrik.schiren@svenskakyrka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2448" y="21686"/>
            <a:ext cx="7620000" cy="1143000"/>
          </a:xfrm>
        </p:spPr>
        <p:txBody>
          <a:bodyPr/>
          <a:lstStyle/>
          <a:p>
            <a:r>
              <a:rPr lang="en-GB" sz="4400" dirty="0">
                <a:solidFill>
                  <a:srgbClr val="FF0000"/>
                </a:solidFill>
                <a:latin typeface="Times New Roman" pitchFamily="18" charset="0"/>
                <a:cs typeface="Times New Roman" pitchFamily="18" charset="0"/>
              </a:rPr>
              <a:t>Church of </a:t>
            </a:r>
            <a:r>
              <a:rPr lang="en-GB" sz="4400" dirty="0" smtClean="0">
                <a:solidFill>
                  <a:srgbClr val="FF0000"/>
                </a:solidFill>
                <a:latin typeface="Times New Roman" pitchFamily="18" charset="0"/>
                <a:cs typeface="Times New Roman" pitchFamily="18" charset="0"/>
              </a:rPr>
              <a:t>Sweden</a:t>
            </a:r>
            <a:endParaRPr lang="sv-SE" dirty="0">
              <a:solidFill>
                <a:srgbClr val="FF0000"/>
              </a:solidFill>
            </a:endParaRPr>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9" name="Picture 4" descr="\\knet\dfs01\users\200\svkubn\my documents\Presentationsmaterial för partner\Bilder till färdigt manus\Dadaab.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2694" y="3711419"/>
            <a:ext cx="3923607" cy="2610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net\dfs01\users\200\svkubn\my documents\Presentationsmaterial för partner\Bilder till färdigt manus\Fastemanifest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232" y="1127729"/>
            <a:ext cx="3924216" cy="2610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net\dfs01\users\200\svkubn\my documents\Presentationsmaterial för partner\Bilder till färdigt manus\Gudstjän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269" y="3738591"/>
            <a:ext cx="3960372" cy="26399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7846" y="6485014"/>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descr="http://www.esf.se/Documents/Press/Eu-flaggor%20och%20slogan/Fead/EU-flagga-Fea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409" y="6568437"/>
            <a:ext cx="1118437" cy="226073"/>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7958" y="1109999"/>
            <a:ext cx="3763738" cy="2659197"/>
          </a:xfrm>
          <a:prstGeom prst="rect">
            <a:avLst/>
          </a:prstGeom>
        </p:spPr>
      </p:pic>
    </p:spTree>
    <p:extLst>
      <p:ext uri="{BB962C8B-B14F-4D97-AF65-F5344CB8AC3E}">
        <p14:creationId xmlns:p14="http://schemas.microsoft.com/office/powerpoint/2010/main" val="70987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CD0014"/>
                </a:solidFill>
              </a:rPr>
              <a:t>Outlook</a:t>
            </a:r>
            <a:endParaRPr lang="sv-SE" dirty="0">
              <a:solidFill>
                <a:srgbClr val="CD0014"/>
              </a:solidFill>
            </a:endParaRPr>
          </a:p>
        </p:txBody>
      </p:sp>
      <p:sp>
        <p:nvSpPr>
          <p:cNvPr id="3" name="Platshållare för innehåll 2"/>
          <p:cNvSpPr>
            <a:spLocks noGrp="1"/>
          </p:cNvSpPr>
          <p:nvPr>
            <p:ph idx="1"/>
          </p:nvPr>
        </p:nvSpPr>
        <p:spPr/>
        <p:txBody>
          <a:bodyPr/>
          <a:lstStyle/>
          <a:p>
            <a:pPr lvl="0"/>
            <a:r>
              <a:rPr lang="en-GB" dirty="0" smtClean="0"/>
              <a:t>Almost every fifth child in the European union, </a:t>
            </a:r>
            <a:r>
              <a:rPr lang="en-GB" dirty="0"/>
              <a:t>are considered poor according to EU standard. </a:t>
            </a:r>
          </a:p>
          <a:p>
            <a:pPr lvl="0"/>
            <a:r>
              <a:rPr lang="en-GB" dirty="0" smtClean="0"/>
              <a:t>Some of </a:t>
            </a:r>
            <a:r>
              <a:rPr lang="en-GB" dirty="0"/>
              <a:t>this </a:t>
            </a:r>
            <a:r>
              <a:rPr lang="en-GB" dirty="0" smtClean="0"/>
              <a:t>children and their parents </a:t>
            </a:r>
            <a:r>
              <a:rPr lang="en-GB" dirty="0"/>
              <a:t>who lives in </a:t>
            </a:r>
            <a:r>
              <a:rPr lang="en-GB" dirty="0" smtClean="0"/>
              <a:t>poverty and discrimination in their home countries </a:t>
            </a:r>
            <a:r>
              <a:rPr lang="en-GB" dirty="0"/>
              <a:t>(often Roma people from Romania and Bulgaria) </a:t>
            </a:r>
            <a:r>
              <a:rPr lang="en-GB" dirty="0" smtClean="0"/>
              <a:t>tries </a:t>
            </a:r>
            <a:r>
              <a:rPr lang="en-GB" dirty="0"/>
              <a:t>to find income in other </a:t>
            </a:r>
            <a:r>
              <a:rPr lang="en-GB" dirty="0" smtClean="0"/>
              <a:t>EU countries like Sweden.</a:t>
            </a:r>
          </a:p>
          <a:p>
            <a:pPr lvl="0"/>
            <a:r>
              <a:rPr lang="en-GB" dirty="0" smtClean="0"/>
              <a:t>In Sweden, with its </a:t>
            </a:r>
            <a:r>
              <a:rPr lang="sv-SE" dirty="0" smtClean="0"/>
              <a:t>extensive </a:t>
            </a:r>
            <a:r>
              <a:rPr lang="sv-SE" dirty="0" err="1"/>
              <a:t>welfare</a:t>
            </a:r>
            <a:r>
              <a:rPr lang="sv-SE" dirty="0"/>
              <a:t> </a:t>
            </a:r>
            <a:r>
              <a:rPr lang="sv-SE" dirty="0" smtClean="0"/>
              <a:t>system has not </a:t>
            </a:r>
            <a:r>
              <a:rPr lang="sv-SE" dirty="0" err="1" smtClean="0"/>
              <a:t>been</a:t>
            </a:r>
            <a:r>
              <a:rPr lang="sv-SE" dirty="0" smtClean="0"/>
              <a:t> </a:t>
            </a:r>
            <a:r>
              <a:rPr lang="sv-SE" dirty="0" err="1" smtClean="0"/>
              <a:t>able</a:t>
            </a:r>
            <a:r>
              <a:rPr lang="sv-SE" dirty="0" smtClean="0"/>
              <a:t> to </a:t>
            </a:r>
            <a:r>
              <a:rPr lang="sv-SE" dirty="0" err="1" smtClean="0"/>
              <a:t>find</a:t>
            </a:r>
            <a:r>
              <a:rPr lang="sv-SE" dirty="0" smtClean="0"/>
              <a:t> a solution for </a:t>
            </a:r>
            <a:r>
              <a:rPr lang="sv-SE" dirty="0" err="1" smtClean="0"/>
              <a:t>them</a:t>
            </a:r>
            <a:r>
              <a:rPr lang="sv-SE" dirty="0" smtClean="0"/>
              <a:t>, so the </a:t>
            </a:r>
            <a:r>
              <a:rPr lang="en-GB" dirty="0" smtClean="0"/>
              <a:t>alternatives </a:t>
            </a:r>
            <a:r>
              <a:rPr lang="en-GB" dirty="0"/>
              <a:t>sometimes narrows down to begging </a:t>
            </a:r>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10</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descr="C:\Users\vxofrsc\Dropbox\Diakonicentrum\Projekt Utsatta Eu-medborgare\LoggaDo2.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100027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CD0014"/>
                </a:solidFill>
              </a:rPr>
              <a:t>The </a:t>
            </a:r>
            <a:r>
              <a:rPr lang="en-GB" dirty="0" err="1" smtClean="0">
                <a:solidFill>
                  <a:srgbClr val="CD0014"/>
                </a:solidFill>
              </a:rPr>
              <a:t>Fead</a:t>
            </a:r>
            <a:r>
              <a:rPr lang="sv-SE" dirty="0" smtClean="0">
                <a:solidFill>
                  <a:srgbClr val="CD0014"/>
                </a:solidFill>
              </a:rPr>
              <a:t> </a:t>
            </a:r>
            <a:r>
              <a:rPr lang="sv-SE" dirty="0" err="1" smtClean="0">
                <a:solidFill>
                  <a:srgbClr val="CD0014"/>
                </a:solidFill>
              </a:rPr>
              <a:t>fund</a:t>
            </a:r>
            <a:endParaRPr lang="sv-SE" dirty="0">
              <a:solidFill>
                <a:srgbClr val="CD0014"/>
              </a:solidFill>
            </a:endParaRPr>
          </a:p>
        </p:txBody>
      </p:sp>
      <p:sp>
        <p:nvSpPr>
          <p:cNvPr id="3" name="Platshållare för innehåll 2"/>
          <p:cNvSpPr>
            <a:spLocks noGrp="1"/>
          </p:cNvSpPr>
          <p:nvPr>
            <p:ph idx="1"/>
          </p:nvPr>
        </p:nvSpPr>
        <p:spPr/>
        <p:txBody>
          <a:bodyPr/>
          <a:lstStyle/>
          <a:p>
            <a:r>
              <a:rPr lang="en-GB" dirty="0" err="1" smtClean="0"/>
              <a:t>Fead</a:t>
            </a:r>
            <a:r>
              <a:rPr lang="en-GB" dirty="0" smtClean="0"/>
              <a:t> is a new fund in the programme period 2014-2020. </a:t>
            </a:r>
          </a:p>
          <a:p>
            <a:r>
              <a:rPr lang="en-GB" dirty="0" smtClean="0"/>
              <a:t>The EU budget for </a:t>
            </a:r>
            <a:r>
              <a:rPr lang="en-GB" dirty="0" err="1" smtClean="0"/>
              <a:t>Fead</a:t>
            </a:r>
            <a:r>
              <a:rPr lang="en-GB" dirty="0" smtClean="0"/>
              <a:t> is 3,8 billion Euro</a:t>
            </a:r>
          </a:p>
          <a:p>
            <a:r>
              <a:rPr lang="en-GB" dirty="0" smtClean="0"/>
              <a:t>Sweden’s part of the funds are 7,9 million euro.</a:t>
            </a:r>
          </a:p>
          <a:p>
            <a:r>
              <a:rPr lang="en-GB" dirty="0" smtClean="0"/>
              <a:t>The activities within the Swedish </a:t>
            </a:r>
            <a:r>
              <a:rPr lang="en-GB" dirty="0" err="1" smtClean="0"/>
              <a:t>Fead</a:t>
            </a:r>
            <a:r>
              <a:rPr lang="en-GB" dirty="0" smtClean="0"/>
              <a:t> is limited to social inclusion and health</a:t>
            </a:r>
          </a:p>
          <a:p>
            <a:pPr fontAlgn="t"/>
            <a:r>
              <a:rPr lang="sv-SE" sz="2000" dirty="0" smtClean="0"/>
              <a:t>Church </a:t>
            </a:r>
            <a:r>
              <a:rPr lang="sv-SE" sz="2000" dirty="0" err="1" smtClean="0"/>
              <a:t>of</a:t>
            </a:r>
            <a:r>
              <a:rPr lang="sv-SE" sz="2000" dirty="0" smtClean="0"/>
              <a:t> </a:t>
            </a:r>
            <a:r>
              <a:rPr lang="sv-SE" sz="2000" dirty="0" err="1" smtClean="0"/>
              <a:t>Swedens</a:t>
            </a:r>
            <a:r>
              <a:rPr lang="sv-SE" sz="2000" dirty="0" smtClean="0"/>
              <a:t> Project </a:t>
            </a:r>
            <a:r>
              <a:rPr lang="sv-SE" sz="2000" dirty="0" err="1"/>
              <a:t>Digniti</a:t>
            </a:r>
            <a:r>
              <a:rPr lang="sv-SE" sz="2000" dirty="0"/>
              <a:t> </a:t>
            </a:r>
            <a:r>
              <a:rPr lang="sv-SE" sz="2000" dirty="0" err="1"/>
              <a:t>Omnia</a:t>
            </a:r>
            <a:r>
              <a:rPr lang="sv-SE" sz="2000" dirty="0"/>
              <a:t> - a </a:t>
            </a:r>
            <a:r>
              <a:rPr lang="sv-SE" sz="2000" dirty="0" err="1"/>
              <a:t>dignified</a:t>
            </a:r>
            <a:r>
              <a:rPr lang="sv-SE" sz="2000" dirty="0"/>
              <a:t> </a:t>
            </a:r>
            <a:r>
              <a:rPr lang="sv-SE" sz="2000" dirty="0" err="1"/>
              <a:t>life</a:t>
            </a:r>
            <a:r>
              <a:rPr lang="sv-SE" sz="2000" dirty="0"/>
              <a:t> for </a:t>
            </a:r>
            <a:r>
              <a:rPr lang="sv-SE" sz="2000" dirty="0" err="1" smtClean="0"/>
              <a:t>everyone</a:t>
            </a:r>
            <a:r>
              <a:rPr lang="sv-SE" sz="2000" dirty="0" smtClean="0"/>
              <a:t>, </a:t>
            </a:r>
            <a:r>
              <a:rPr lang="sv-SE" sz="2000" dirty="0"/>
              <a:t>is a </a:t>
            </a:r>
            <a:r>
              <a:rPr lang="sv-SE" sz="2000" dirty="0" err="1" smtClean="0"/>
              <a:t>one</a:t>
            </a:r>
            <a:r>
              <a:rPr lang="sv-SE" sz="2000" dirty="0" smtClean="0"/>
              <a:t> </a:t>
            </a:r>
            <a:r>
              <a:rPr lang="sv-SE" sz="2000" dirty="0" err="1" smtClean="0"/>
              <a:t>of</a:t>
            </a:r>
            <a:r>
              <a:rPr lang="sv-SE" sz="2000" dirty="0" smtClean="0"/>
              <a:t> the </a:t>
            </a:r>
            <a:r>
              <a:rPr lang="sv-SE" sz="2000" dirty="0" err="1" smtClean="0"/>
              <a:t>project</a:t>
            </a:r>
            <a:r>
              <a:rPr lang="sv-SE" sz="2000" dirty="0" smtClean="0"/>
              <a:t> </a:t>
            </a:r>
            <a:r>
              <a:rPr lang="sv-SE" sz="2000" dirty="0" err="1"/>
              <a:t>funded</a:t>
            </a:r>
            <a:r>
              <a:rPr lang="sv-SE" sz="2000" dirty="0"/>
              <a:t> by the </a:t>
            </a:r>
            <a:r>
              <a:rPr lang="sv-SE" sz="2000" dirty="0" smtClean="0"/>
              <a:t>FEAD. </a:t>
            </a:r>
            <a:endParaRPr lang="sv-SE" sz="2000" dirty="0"/>
          </a:p>
          <a:p>
            <a:pPr fontAlgn="t"/>
            <a:r>
              <a:rPr lang="sv-SE" sz="2000" dirty="0" smtClean="0"/>
              <a:t>The </a:t>
            </a:r>
            <a:r>
              <a:rPr lang="sv-SE" sz="2000" dirty="0" err="1"/>
              <a:t>project</a:t>
            </a:r>
            <a:r>
              <a:rPr lang="sv-SE" sz="2000" dirty="0"/>
              <a:t> </a:t>
            </a:r>
            <a:r>
              <a:rPr lang="sv-SE" sz="2000" dirty="0" err="1"/>
              <a:t>Digniti</a:t>
            </a:r>
            <a:r>
              <a:rPr lang="sv-SE" sz="2000" dirty="0"/>
              <a:t> </a:t>
            </a:r>
            <a:r>
              <a:rPr lang="sv-SE" sz="2000" dirty="0" err="1"/>
              <a:t>Omnia</a:t>
            </a:r>
            <a:r>
              <a:rPr lang="sv-SE" sz="2000" dirty="0"/>
              <a:t> </a:t>
            </a:r>
            <a:r>
              <a:rPr lang="sv-SE" sz="2000" dirty="0" err="1"/>
              <a:t>was</a:t>
            </a:r>
            <a:r>
              <a:rPr lang="sv-SE" sz="2000" dirty="0"/>
              <a:t> </a:t>
            </a:r>
            <a:r>
              <a:rPr lang="sv-SE" sz="2000" dirty="0" err="1"/>
              <a:t>awarded</a:t>
            </a:r>
            <a:r>
              <a:rPr lang="sv-SE" sz="2000" dirty="0"/>
              <a:t> </a:t>
            </a:r>
            <a:r>
              <a:rPr lang="sv-SE" sz="2000" dirty="0" err="1"/>
              <a:t>funds</a:t>
            </a:r>
            <a:r>
              <a:rPr lang="sv-SE" sz="2000" dirty="0"/>
              <a:t> from </a:t>
            </a:r>
            <a:r>
              <a:rPr lang="sv-SE" sz="2000" dirty="0" smtClean="0"/>
              <a:t>FEAD for </a:t>
            </a:r>
            <a:r>
              <a:rPr lang="sv-SE" sz="2000" dirty="0"/>
              <a:t>the period </a:t>
            </a:r>
            <a:r>
              <a:rPr lang="sv-SE" sz="2000" dirty="0" smtClean="0"/>
              <a:t>2014 </a:t>
            </a:r>
            <a:r>
              <a:rPr lang="sv-SE" sz="2000" dirty="0"/>
              <a:t>- 2020. </a:t>
            </a:r>
          </a:p>
          <a:p>
            <a:endParaRPr lang="en-GB" dirty="0" smtClean="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11</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descr="C:\Users\vxofrsc\Dropbox\Diakonicentrum\Projekt Utsatta Eu-medborgare\LoggaDo2.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565016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CD0014"/>
                </a:solidFill>
              </a:rPr>
              <a:t>Target </a:t>
            </a:r>
            <a:r>
              <a:rPr lang="sv-SE" dirty="0" err="1" smtClean="0">
                <a:solidFill>
                  <a:srgbClr val="CD0014"/>
                </a:solidFill>
              </a:rPr>
              <a:t>group</a:t>
            </a:r>
            <a:endParaRPr lang="sv-SE" dirty="0">
              <a:solidFill>
                <a:srgbClr val="CD0014"/>
              </a:solidFill>
            </a:endParaRPr>
          </a:p>
        </p:txBody>
      </p:sp>
      <p:sp>
        <p:nvSpPr>
          <p:cNvPr id="3" name="Platshållare för innehåll 2"/>
          <p:cNvSpPr>
            <a:spLocks noGrp="1"/>
          </p:cNvSpPr>
          <p:nvPr>
            <p:ph idx="1"/>
          </p:nvPr>
        </p:nvSpPr>
        <p:spPr/>
        <p:txBody>
          <a:bodyPr/>
          <a:lstStyle/>
          <a:p>
            <a:r>
              <a:rPr lang="en-GB" dirty="0" smtClean="0"/>
              <a:t>The main target group for the </a:t>
            </a:r>
            <a:r>
              <a:rPr lang="en-GB" dirty="0" err="1" smtClean="0"/>
              <a:t>Fead</a:t>
            </a:r>
            <a:r>
              <a:rPr lang="en-GB" dirty="0" smtClean="0"/>
              <a:t> programme in </a:t>
            </a:r>
            <a:r>
              <a:rPr lang="en-GB" i="1" dirty="0" smtClean="0">
                <a:solidFill>
                  <a:srgbClr val="FF0000"/>
                </a:solidFill>
              </a:rPr>
              <a:t>Sweden </a:t>
            </a:r>
            <a:r>
              <a:rPr lang="en-GB" i="1" dirty="0" smtClean="0">
                <a:solidFill>
                  <a:srgbClr val="FF0000"/>
                </a:solidFill>
              </a:rPr>
              <a:t>is vulnerable EU-citizens. </a:t>
            </a:r>
            <a:endParaRPr lang="en-GB" i="1" dirty="0" smtClean="0">
              <a:solidFill>
                <a:srgbClr val="FF0000"/>
              </a:solidFill>
            </a:endParaRPr>
          </a:p>
          <a:p>
            <a:r>
              <a:rPr lang="en-GB" dirty="0" smtClean="0"/>
              <a:t>There are approximately 4700 individuals in Sweden.</a:t>
            </a:r>
            <a:endParaRPr lang="en-GB" dirty="0" smtClean="0"/>
          </a:p>
          <a:p>
            <a:r>
              <a:rPr lang="en-GB" dirty="0" smtClean="0"/>
              <a:t>In </a:t>
            </a:r>
            <a:r>
              <a:rPr lang="en-GB" dirty="0" err="1" smtClean="0"/>
              <a:t>Digniti</a:t>
            </a:r>
            <a:r>
              <a:rPr lang="en-GB" dirty="0" smtClean="0"/>
              <a:t> Omnia the focus is persons in the target group age of 16 and </a:t>
            </a:r>
            <a:r>
              <a:rPr lang="en-GB" dirty="0" smtClean="0"/>
              <a:t>up and their families.</a:t>
            </a:r>
            <a:endParaRPr lang="en-GB" dirty="0" smtClean="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12</a:t>
            </a:fld>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descr="C:\Users\vxofrsc\Dropbox\Diakonicentrum\Projekt Utsatta Eu-medborgare\LoggaDo2.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3929042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xofrsc\Desktop\Orgski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980" y="1225578"/>
            <a:ext cx="4192212" cy="506357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sv-SE" dirty="0" smtClean="0">
                <a:solidFill>
                  <a:srgbClr val="CD0014"/>
                </a:solidFill>
              </a:rPr>
              <a:t>Project </a:t>
            </a:r>
            <a:r>
              <a:rPr lang="sv-SE" dirty="0" err="1">
                <a:solidFill>
                  <a:srgbClr val="CD0014"/>
                </a:solidFill>
              </a:rPr>
              <a:t>s</a:t>
            </a:r>
            <a:r>
              <a:rPr lang="sv-SE" dirty="0" err="1" smtClean="0">
                <a:solidFill>
                  <a:srgbClr val="CD0014"/>
                </a:solidFill>
              </a:rPr>
              <a:t>tructure</a:t>
            </a:r>
            <a:endParaRPr lang="sv-SE" dirty="0">
              <a:solidFill>
                <a:srgbClr val="CD0014"/>
              </a:solidFill>
            </a:endParaRPr>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13</a:t>
            </a:fld>
            <a:endParaRPr lang="en-US"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http://www.esf.se/Documents/Press/Eu-flaggor%20och%20slogan/Fead/EU-flagga-Fe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C:\Users\vxofrsc\Dropbox\Diakonicentrum\Projekt Utsatta Eu-medborgare\LoggaDo2.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206421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CD0014"/>
                </a:solidFill>
              </a:rPr>
              <a:t>The </a:t>
            </a:r>
            <a:r>
              <a:rPr lang="sv-SE" dirty="0" err="1">
                <a:solidFill>
                  <a:srgbClr val="CD0014"/>
                </a:solidFill>
              </a:rPr>
              <a:t>subprojects</a:t>
            </a:r>
            <a:endParaRPr lang="sv-SE" dirty="0">
              <a:solidFill>
                <a:srgbClr val="FF0000"/>
              </a:solidFill>
            </a:endParaRPr>
          </a:p>
        </p:txBody>
      </p:sp>
      <p:sp>
        <p:nvSpPr>
          <p:cNvPr id="3" name="Platshållare för innehåll 2"/>
          <p:cNvSpPr>
            <a:spLocks noGrp="1"/>
          </p:cNvSpPr>
          <p:nvPr>
            <p:ph sz="half" idx="1"/>
          </p:nvPr>
        </p:nvSpPr>
        <p:spPr/>
        <p:txBody>
          <a:bodyPr>
            <a:normAutofit/>
          </a:bodyPr>
          <a:lstStyle/>
          <a:p>
            <a:pPr marL="114300" indent="0">
              <a:buNone/>
            </a:pPr>
            <a:r>
              <a:rPr lang="en-GB" sz="2000" dirty="0" err="1"/>
              <a:t>Digniti</a:t>
            </a:r>
            <a:r>
              <a:rPr lang="en-GB" sz="2000" dirty="0"/>
              <a:t> Omnia consist of four subprojects, in different parts of Sweden, these are owned by different bodies within the Church of Sweden.</a:t>
            </a:r>
          </a:p>
          <a:p>
            <a:pPr marL="114300" indent="0">
              <a:buNone/>
            </a:pPr>
            <a:endParaRPr lang="en-GB" sz="2000" dirty="0"/>
          </a:p>
          <a:p>
            <a:r>
              <a:rPr lang="en-GB" sz="2000" dirty="0"/>
              <a:t>The Diocese of </a:t>
            </a:r>
            <a:r>
              <a:rPr lang="en-GB" sz="2000" dirty="0" err="1"/>
              <a:t>Västerås</a:t>
            </a:r>
            <a:endParaRPr lang="en-GB" sz="2000" dirty="0"/>
          </a:p>
          <a:p>
            <a:r>
              <a:rPr lang="en-GB" sz="2000" dirty="0"/>
              <a:t>The Parish of Karlstad</a:t>
            </a:r>
          </a:p>
          <a:p>
            <a:r>
              <a:rPr lang="en-GB" sz="2000" dirty="0"/>
              <a:t>The Parish of </a:t>
            </a:r>
            <a:r>
              <a:rPr lang="en-GB" sz="2000" dirty="0" err="1"/>
              <a:t>Umeå</a:t>
            </a:r>
            <a:endParaRPr lang="en-GB" sz="2000" dirty="0"/>
          </a:p>
          <a:p>
            <a:r>
              <a:rPr lang="en-GB" sz="2000" dirty="0"/>
              <a:t>The Parish of </a:t>
            </a:r>
            <a:r>
              <a:rPr lang="en-GB" sz="2000" dirty="0" err="1"/>
              <a:t>Växjö</a:t>
            </a:r>
            <a:endParaRPr lang="en-GB" sz="2000" dirty="0"/>
          </a:p>
          <a:p>
            <a:endParaRPr lang="sv-SE" dirty="0"/>
          </a:p>
        </p:txBody>
      </p:sp>
      <p:sp>
        <p:nvSpPr>
          <p:cNvPr id="5" name="Platshållare för bildnummer 4"/>
          <p:cNvSpPr>
            <a:spLocks noGrp="1"/>
          </p:cNvSpPr>
          <p:nvPr>
            <p:ph type="sldNum" sz="quarter" idx="12"/>
          </p:nvPr>
        </p:nvSpPr>
        <p:spPr/>
        <p:txBody>
          <a:bodyPr/>
          <a:lstStyle/>
          <a:p>
            <a:fld id="{6E2D2B3B-882E-40F3-A32F-6DD516915044}" type="slidenum">
              <a:rPr lang="en-US" smtClean="0"/>
              <a:pPr/>
              <a:t>14</a:t>
            </a:fld>
            <a:endParaRPr lang="en-US" dirty="0"/>
          </a:p>
        </p:txBody>
      </p:sp>
      <p:pic>
        <p:nvPicPr>
          <p:cNvPr id="6" name="Picture 1"/>
          <p:cNvPicPr>
            <a:picLocks noGrp="1" noChangeAspect="1" noChangeArrowheads="1"/>
          </p:cNvPicPr>
          <p:nvPr>
            <p:ph sz="half" idx="2"/>
          </p:nvPr>
        </p:nvPicPr>
        <p:blipFill>
          <a:blip r:embed="rId3" cstate="print"/>
          <a:srcRect/>
          <a:stretch>
            <a:fillRect/>
          </a:stretch>
        </p:blipFill>
        <p:spPr bwMode="auto">
          <a:xfrm>
            <a:off x="5266662" y="639949"/>
            <a:ext cx="2754141" cy="5728614"/>
          </a:xfrm>
          <a:prstGeom prst="rect">
            <a:avLst/>
          </a:prstGeom>
          <a:noFill/>
          <a:ln w="9525">
            <a:noFill/>
            <a:round/>
            <a:headEnd/>
            <a:tailEnd/>
          </a:ln>
        </p:spPr>
      </p:pic>
      <p:sp>
        <p:nvSpPr>
          <p:cNvPr id="7" name="6-uddig stjärna 6"/>
          <p:cNvSpPr/>
          <p:nvPr/>
        </p:nvSpPr>
        <p:spPr>
          <a:xfrm>
            <a:off x="7164288" y="2747355"/>
            <a:ext cx="216024" cy="321606"/>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6-uddig stjärna 8"/>
          <p:cNvSpPr/>
          <p:nvPr/>
        </p:nvSpPr>
        <p:spPr>
          <a:xfrm>
            <a:off x="5940152" y="4437112"/>
            <a:ext cx="216024" cy="2880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6-uddig stjärna 9"/>
          <p:cNvSpPr/>
          <p:nvPr/>
        </p:nvSpPr>
        <p:spPr>
          <a:xfrm>
            <a:off x="6444210" y="4437112"/>
            <a:ext cx="216022" cy="2880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6-uddig stjärna 10"/>
          <p:cNvSpPr/>
          <p:nvPr/>
        </p:nvSpPr>
        <p:spPr>
          <a:xfrm>
            <a:off x="6444210" y="5384976"/>
            <a:ext cx="216022" cy="26398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7553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rgbClr val="CD0014"/>
                </a:solidFill>
              </a:rPr>
              <a:t>Subprojects</a:t>
            </a:r>
            <a:r>
              <a:rPr lang="sv-SE" dirty="0" smtClean="0">
                <a:solidFill>
                  <a:srgbClr val="CD0014"/>
                </a:solidFill>
              </a:rPr>
              <a:t>– </a:t>
            </a:r>
            <a:r>
              <a:rPr lang="sv-SE" dirty="0" err="1" smtClean="0">
                <a:solidFill>
                  <a:srgbClr val="CD0014"/>
                </a:solidFill>
              </a:rPr>
              <a:t>continued</a:t>
            </a:r>
            <a:endParaRPr lang="sv-SE" dirty="0">
              <a:solidFill>
                <a:srgbClr val="CD0014"/>
              </a:solidFill>
            </a:endParaRPr>
          </a:p>
        </p:txBody>
      </p:sp>
      <p:sp>
        <p:nvSpPr>
          <p:cNvPr id="3" name="Platshållare för innehåll 2"/>
          <p:cNvSpPr>
            <a:spLocks noGrp="1"/>
          </p:cNvSpPr>
          <p:nvPr>
            <p:ph idx="1"/>
          </p:nvPr>
        </p:nvSpPr>
        <p:spPr/>
        <p:txBody>
          <a:bodyPr>
            <a:normAutofit/>
          </a:bodyPr>
          <a:lstStyle/>
          <a:p>
            <a:pPr lvl="0"/>
            <a:r>
              <a:rPr lang="en-GB" dirty="0"/>
              <a:t>Every subproject has a </a:t>
            </a:r>
            <a:r>
              <a:rPr lang="en-GB" dirty="0" smtClean="0"/>
              <a:t>full – time project </a:t>
            </a:r>
            <a:r>
              <a:rPr lang="en-GB" dirty="0"/>
              <a:t>leader</a:t>
            </a:r>
          </a:p>
          <a:p>
            <a:pPr lvl="0"/>
            <a:r>
              <a:rPr lang="en-GB" dirty="0"/>
              <a:t>Every subproject has a special responsibility in the Toolbox</a:t>
            </a:r>
          </a:p>
          <a:p>
            <a:pPr lvl="0"/>
            <a:r>
              <a:rPr lang="en-GB" dirty="0"/>
              <a:t>Every subprojects is conducting activities with and for the target group (health awareness, mail-courses, language training information on civil rights etc.)</a:t>
            </a:r>
          </a:p>
          <a:p>
            <a:pPr lvl="0"/>
            <a:r>
              <a:rPr lang="en-GB" dirty="0"/>
              <a:t> Every subproject engages volunteers and personal locally and regionally</a:t>
            </a:r>
          </a:p>
          <a:p>
            <a:pPr lvl="0"/>
            <a:r>
              <a:rPr lang="en-GB" dirty="0"/>
              <a:t>Every subproject contributes to raise the awareness about the target group</a:t>
            </a:r>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15</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C:\Users\vxofrsc\Dropbox\Diakonicentrum\Projekt Utsatta Eu-medborgare\LoggaDo2.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1583770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rgbClr val="CD0014"/>
                </a:solidFill>
              </a:rPr>
              <a:t>Toolkit</a:t>
            </a:r>
            <a:endParaRPr lang="sv-SE" dirty="0">
              <a:solidFill>
                <a:srgbClr val="CD0014"/>
              </a:solidFill>
            </a:endParaRPr>
          </a:p>
        </p:txBody>
      </p:sp>
      <p:sp>
        <p:nvSpPr>
          <p:cNvPr id="3" name="Platshållare för innehåll 2"/>
          <p:cNvSpPr>
            <a:spLocks noGrp="1"/>
          </p:cNvSpPr>
          <p:nvPr>
            <p:ph idx="1"/>
          </p:nvPr>
        </p:nvSpPr>
        <p:spPr/>
        <p:txBody>
          <a:bodyPr>
            <a:normAutofit/>
          </a:bodyPr>
          <a:lstStyle/>
          <a:p>
            <a:pPr marL="114300" indent="0">
              <a:buNone/>
            </a:pPr>
            <a:r>
              <a:rPr lang="en-GB" dirty="0"/>
              <a:t>The project will </a:t>
            </a:r>
            <a:r>
              <a:rPr lang="en-GB" dirty="0" smtClean="0"/>
              <a:t>develop </a:t>
            </a:r>
            <a:r>
              <a:rPr lang="en-GB" dirty="0"/>
              <a:t>a </a:t>
            </a:r>
            <a:r>
              <a:rPr lang="en-GB" dirty="0" smtClean="0"/>
              <a:t>toolkit </a:t>
            </a:r>
            <a:r>
              <a:rPr lang="en-GB" dirty="0"/>
              <a:t>for the work with and </a:t>
            </a:r>
            <a:r>
              <a:rPr lang="en-GB" dirty="0" smtClean="0"/>
              <a:t>for </a:t>
            </a:r>
            <a:r>
              <a:rPr lang="en-GB" dirty="0"/>
              <a:t>the target group, focusing on the four areas</a:t>
            </a:r>
          </a:p>
          <a:p>
            <a:pPr marL="114300" indent="0">
              <a:buNone/>
            </a:pPr>
            <a:endParaRPr lang="en-GB" dirty="0"/>
          </a:p>
          <a:p>
            <a:r>
              <a:rPr lang="en-GB" dirty="0"/>
              <a:t>Civil rights </a:t>
            </a:r>
          </a:p>
          <a:p>
            <a:r>
              <a:rPr lang="en-GB" dirty="0"/>
              <a:t>Language</a:t>
            </a:r>
          </a:p>
          <a:p>
            <a:r>
              <a:rPr lang="en-GB" dirty="0"/>
              <a:t>Health</a:t>
            </a:r>
          </a:p>
          <a:p>
            <a:r>
              <a:rPr lang="en-GB" dirty="0"/>
              <a:t>Digital </a:t>
            </a:r>
            <a:r>
              <a:rPr lang="en-GB" dirty="0" smtClean="0"/>
              <a:t>communications</a:t>
            </a:r>
            <a:endParaRPr lang="en-GB"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16</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C:\Users\vxofrsc\Dropbox\Diakonicentrum\Projekt Utsatta Eu-medborgare\LoggaDo2.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1536411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rgbClr val="CD0014"/>
                </a:solidFill>
              </a:rPr>
              <a:t>Effects</a:t>
            </a:r>
            <a:r>
              <a:rPr lang="sv-SE" dirty="0" smtClean="0">
                <a:solidFill>
                  <a:srgbClr val="CD0014"/>
                </a:solidFill>
              </a:rPr>
              <a:t> </a:t>
            </a:r>
            <a:r>
              <a:rPr lang="sv-SE" dirty="0" smtClean="0">
                <a:solidFill>
                  <a:srgbClr val="CD0014"/>
                </a:solidFill>
              </a:rPr>
              <a:t>of the </a:t>
            </a:r>
            <a:r>
              <a:rPr lang="sv-SE" dirty="0" err="1" smtClean="0">
                <a:solidFill>
                  <a:srgbClr val="CD0014"/>
                </a:solidFill>
              </a:rPr>
              <a:t>project</a:t>
            </a:r>
            <a:endParaRPr lang="sv-SE" dirty="0">
              <a:solidFill>
                <a:srgbClr val="CD0014"/>
              </a:solidFill>
            </a:endParaRPr>
          </a:p>
        </p:txBody>
      </p:sp>
      <p:sp>
        <p:nvSpPr>
          <p:cNvPr id="3" name="Platshållare för innehåll 2"/>
          <p:cNvSpPr>
            <a:spLocks noGrp="1"/>
          </p:cNvSpPr>
          <p:nvPr>
            <p:ph idx="1"/>
          </p:nvPr>
        </p:nvSpPr>
        <p:spPr/>
        <p:txBody>
          <a:bodyPr>
            <a:normAutofit/>
          </a:bodyPr>
          <a:lstStyle/>
          <a:p>
            <a:pPr marL="114300" indent="0">
              <a:buNone/>
            </a:pPr>
            <a:r>
              <a:rPr lang="en-GB" dirty="0" smtClean="0"/>
              <a:t>The project aims of the following effects</a:t>
            </a:r>
          </a:p>
          <a:p>
            <a:pPr marL="114300" indent="0">
              <a:buNone/>
            </a:pPr>
            <a:endParaRPr lang="en-GB" dirty="0" smtClean="0"/>
          </a:p>
          <a:p>
            <a:pPr lvl="0"/>
            <a:r>
              <a:rPr lang="en-GB" dirty="0" smtClean="0"/>
              <a:t>Creating better possibilities for starting up activities and working with the EU-migrant group </a:t>
            </a:r>
          </a:p>
          <a:p>
            <a:pPr lvl="0"/>
            <a:r>
              <a:rPr lang="en-GB" dirty="0" smtClean="0"/>
              <a:t>Increased the cultural competence within the Church of Sweden concerning the target group</a:t>
            </a:r>
          </a:p>
          <a:p>
            <a:pPr marL="114300" indent="0">
              <a:buNone/>
            </a:pPr>
            <a:endParaRPr lang="sv-SE" dirty="0" smtClean="0"/>
          </a:p>
          <a:p>
            <a:endParaRPr lang="sv-SE"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17</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C:\Users\vxofrsc\Dropbox\Diakonicentrum\Projekt Utsatta Eu-medborgare\LoggaDo2.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2894785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0000"/>
                </a:solidFill>
              </a:rPr>
              <a:t>Children in Sweden</a:t>
            </a:r>
            <a:endParaRPr lang="sv-SE" dirty="0">
              <a:solidFill>
                <a:srgbClr val="FF0000"/>
              </a:solidFill>
            </a:endParaRPr>
          </a:p>
        </p:txBody>
      </p:sp>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57960"/>
            <a:ext cx="7620000" cy="5085080"/>
          </a:xfrm>
        </p:spPr>
      </p:pic>
      <p:sp>
        <p:nvSpPr>
          <p:cNvPr id="4" name="Platshållare för bildnummer 3"/>
          <p:cNvSpPr>
            <a:spLocks noGrp="1"/>
          </p:cNvSpPr>
          <p:nvPr>
            <p:ph type="sldNum" sz="quarter" idx="12"/>
          </p:nvPr>
        </p:nvSpPr>
        <p:spPr/>
        <p:txBody>
          <a:bodyPr/>
          <a:lstStyle/>
          <a:p>
            <a:fld id="{6E2D2B3B-882E-40F3-A32F-6DD516915044}" type="slidenum">
              <a:rPr lang="en-US" smtClean="0"/>
              <a:pPr/>
              <a:t>18</a:t>
            </a:fld>
            <a:endParaRPr lang="en-US" dirty="0"/>
          </a:p>
        </p:txBody>
      </p:sp>
    </p:spTree>
    <p:extLst>
      <p:ext uri="{BB962C8B-B14F-4D97-AF65-F5344CB8AC3E}">
        <p14:creationId xmlns:p14="http://schemas.microsoft.com/office/powerpoint/2010/main" val="1953376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44305" y="4077072"/>
            <a:ext cx="5832648" cy="1080120"/>
          </a:xfrm>
        </p:spPr>
        <p:txBody>
          <a:bodyPr/>
          <a:lstStyle/>
          <a:p>
            <a:r>
              <a:rPr lang="sv-SE" dirty="0" err="1" smtClean="0">
                <a:solidFill>
                  <a:srgbClr val="CD0014"/>
                </a:solidFill>
              </a:rPr>
              <a:t>Thank</a:t>
            </a:r>
            <a:r>
              <a:rPr lang="sv-SE" dirty="0" smtClean="0">
                <a:solidFill>
                  <a:srgbClr val="CD0014"/>
                </a:solidFill>
              </a:rPr>
              <a:t> </a:t>
            </a:r>
            <a:r>
              <a:rPr lang="sv-SE" dirty="0" err="1" smtClean="0">
                <a:solidFill>
                  <a:srgbClr val="CD0014"/>
                </a:solidFill>
              </a:rPr>
              <a:t>you</a:t>
            </a:r>
            <a:r>
              <a:rPr lang="sv-SE" dirty="0">
                <a:solidFill>
                  <a:srgbClr val="CD0014"/>
                </a:solidFill>
              </a:rPr>
              <a:t>!</a:t>
            </a:r>
          </a:p>
        </p:txBody>
      </p:sp>
      <p:sp>
        <p:nvSpPr>
          <p:cNvPr id="3" name="Platshållare för innehåll 2"/>
          <p:cNvSpPr>
            <a:spLocks noGrp="1"/>
          </p:cNvSpPr>
          <p:nvPr>
            <p:ph idx="1"/>
          </p:nvPr>
        </p:nvSpPr>
        <p:spPr>
          <a:xfrm>
            <a:off x="457200" y="1600200"/>
            <a:ext cx="7620000" cy="2548880"/>
          </a:xfrm>
        </p:spPr>
        <p:txBody>
          <a:bodyPr>
            <a:normAutofit/>
          </a:bodyPr>
          <a:lstStyle/>
          <a:p>
            <a:pPr marL="114300" indent="0">
              <a:buNone/>
            </a:pPr>
            <a:r>
              <a:rPr lang="sv-SE" dirty="0" smtClean="0"/>
              <a:t>If </a:t>
            </a:r>
            <a:r>
              <a:rPr lang="sv-SE" dirty="0" err="1" smtClean="0"/>
              <a:t>you</a:t>
            </a:r>
            <a:r>
              <a:rPr lang="sv-SE" dirty="0" smtClean="0"/>
              <a:t> </a:t>
            </a:r>
            <a:r>
              <a:rPr lang="sv-SE" dirty="0" err="1" smtClean="0"/>
              <a:t>want</a:t>
            </a:r>
            <a:r>
              <a:rPr lang="sv-SE" dirty="0" smtClean="0"/>
              <a:t> to </a:t>
            </a:r>
            <a:r>
              <a:rPr lang="sv-SE" dirty="0" err="1" smtClean="0"/>
              <a:t>know</a:t>
            </a:r>
            <a:r>
              <a:rPr lang="sv-SE" dirty="0" smtClean="0"/>
              <a:t> </a:t>
            </a:r>
            <a:r>
              <a:rPr lang="sv-SE" dirty="0" err="1" smtClean="0"/>
              <a:t>more</a:t>
            </a:r>
            <a:r>
              <a:rPr lang="sv-SE" dirty="0" smtClean="0"/>
              <a:t>:</a:t>
            </a:r>
          </a:p>
          <a:p>
            <a:pPr marL="114300" indent="0">
              <a:buNone/>
            </a:pPr>
            <a:r>
              <a:rPr lang="sv-SE" dirty="0" smtClean="0">
                <a:solidFill>
                  <a:srgbClr val="CD0014"/>
                </a:solidFill>
                <a:hlinkClick r:id="rId3"/>
              </a:rPr>
              <a:t>Liselott.m.andersson@svenskakyrkan.se</a:t>
            </a:r>
          </a:p>
          <a:p>
            <a:pPr marL="114300" indent="0">
              <a:buNone/>
            </a:pPr>
            <a:r>
              <a:rPr lang="sv-SE" dirty="0" smtClean="0">
                <a:solidFill>
                  <a:srgbClr val="CD0014"/>
                </a:solidFill>
                <a:hlinkClick r:id="rId4"/>
              </a:rPr>
              <a:t>fredrik.schiren@svenskakyrkan.se</a:t>
            </a:r>
            <a:endParaRPr lang="sv-SE" dirty="0" smtClean="0">
              <a:solidFill>
                <a:srgbClr val="CD0014"/>
              </a:solidFill>
            </a:endParaRPr>
          </a:p>
          <a:p>
            <a:endParaRPr lang="sv-SE"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19</a:t>
            </a:fld>
            <a:endParaRPr lang="en-US"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http://www.esf.se/Documents/Press/Eu-flaggor%20och%20slogan/Fead/EU-flagga-Fe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C:\Users\vxofrsc\Dropbox\Diakonicentrum\Projekt Utsatta Eu-medborgare\LoggaDo2.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144311"/>
            <a:ext cx="2257708" cy="720562"/>
          </a:xfrm>
          <a:prstGeom prst="rect">
            <a:avLst/>
          </a:prstGeom>
          <a:noFill/>
          <a:ln>
            <a:noFill/>
          </a:ln>
        </p:spPr>
      </p:pic>
    </p:spTree>
    <p:extLst>
      <p:ext uri="{BB962C8B-B14F-4D97-AF65-F5344CB8AC3E}">
        <p14:creationId xmlns:p14="http://schemas.microsoft.com/office/powerpoint/2010/main" val="153237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5046" y="362748"/>
            <a:ext cx="7620000" cy="1143000"/>
          </a:xfrm>
        </p:spPr>
        <p:txBody>
          <a:bodyPr/>
          <a:lstStyle/>
          <a:p>
            <a:r>
              <a:rPr lang="sv-SE" sz="3600" dirty="0" err="1">
                <a:solidFill>
                  <a:srgbClr val="FF0000"/>
                </a:solidFill>
                <a:latin typeface="Arial" panose="020B0604020202020204" pitchFamily="34" charset="0"/>
                <a:cs typeface="Arial" panose="020B0604020202020204" pitchFamily="34" charset="0"/>
              </a:rPr>
              <a:t>Investing</a:t>
            </a:r>
            <a:r>
              <a:rPr lang="sv-SE" sz="3600" dirty="0">
                <a:solidFill>
                  <a:srgbClr val="FF0000"/>
                </a:solidFill>
                <a:latin typeface="Arial" panose="020B0604020202020204" pitchFamily="34" charset="0"/>
                <a:cs typeface="Arial" panose="020B0604020202020204" pitchFamily="34" charset="0"/>
              </a:rPr>
              <a:t> in </a:t>
            </a:r>
            <a:r>
              <a:rPr lang="sv-SE" sz="3600" dirty="0" err="1">
                <a:solidFill>
                  <a:srgbClr val="FF0000"/>
                </a:solidFill>
                <a:latin typeface="Arial" panose="020B0604020202020204" pitchFamily="34" charset="0"/>
                <a:cs typeface="Arial" panose="020B0604020202020204" pitchFamily="34" charset="0"/>
              </a:rPr>
              <a:t>children</a:t>
            </a:r>
            <a:r>
              <a:rPr lang="sv-SE" sz="3600" dirty="0">
                <a:solidFill>
                  <a:srgbClr val="FF0000"/>
                </a:solidFill>
                <a:latin typeface="Arial" panose="020B0604020202020204" pitchFamily="34" charset="0"/>
                <a:cs typeface="Arial" panose="020B0604020202020204" pitchFamily="34" charset="0"/>
              </a:rPr>
              <a:t>, </a:t>
            </a:r>
            <a:r>
              <a:rPr lang="sv-SE" sz="3600" dirty="0" err="1">
                <a:solidFill>
                  <a:srgbClr val="FF0000"/>
                </a:solidFill>
                <a:latin typeface="Arial" panose="020B0604020202020204" pitchFamily="34" charset="0"/>
                <a:cs typeface="Arial" panose="020B0604020202020204" pitchFamily="34" charset="0"/>
              </a:rPr>
              <a:t>how</a:t>
            </a:r>
            <a:r>
              <a:rPr lang="sv-SE" sz="3600" dirty="0">
                <a:solidFill>
                  <a:srgbClr val="FF0000"/>
                </a:solidFill>
                <a:latin typeface="Arial" panose="020B0604020202020204" pitchFamily="34" charset="0"/>
                <a:cs typeface="Arial" panose="020B0604020202020204" pitchFamily="34" charset="0"/>
              </a:rPr>
              <a:t> </a:t>
            </a:r>
            <a:r>
              <a:rPr lang="sv-SE" sz="3600" dirty="0" err="1">
                <a:solidFill>
                  <a:srgbClr val="FF0000"/>
                </a:solidFill>
                <a:latin typeface="Arial" panose="020B0604020202020204" pitchFamily="34" charset="0"/>
                <a:cs typeface="Arial" panose="020B0604020202020204" pitchFamily="34" charset="0"/>
              </a:rPr>
              <a:t>breaking</a:t>
            </a:r>
            <a:r>
              <a:rPr lang="sv-SE" sz="3600" dirty="0">
                <a:solidFill>
                  <a:srgbClr val="FF0000"/>
                </a:solidFill>
                <a:latin typeface="Arial" panose="020B0604020202020204" pitchFamily="34" charset="0"/>
                <a:cs typeface="Arial" panose="020B0604020202020204" pitchFamily="34" charset="0"/>
              </a:rPr>
              <a:t> </a:t>
            </a:r>
            <a:br>
              <a:rPr lang="sv-SE" sz="3600" dirty="0">
                <a:solidFill>
                  <a:srgbClr val="FF0000"/>
                </a:solidFill>
                <a:latin typeface="Arial" panose="020B0604020202020204" pitchFamily="34" charset="0"/>
                <a:cs typeface="Arial" panose="020B0604020202020204" pitchFamily="34" charset="0"/>
              </a:rPr>
            </a:br>
            <a:r>
              <a:rPr lang="sv-SE" sz="3600" dirty="0">
                <a:solidFill>
                  <a:srgbClr val="FF0000"/>
                </a:solidFill>
                <a:latin typeface="Arial" panose="020B0604020202020204" pitchFamily="34" charset="0"/>
                <a:cs typeface="Arial" panose="020B0604020202020204" pitchFamily="34" charset="0"/>
              </a:rPr>
              <a:t>the </a:t>
            </a:r>
            <a:r>
              <a:rPr lang="sv-SE" sz="3600" dirty="0" err="1">
                <a:solidFill>
                  <a:srgbClr val="FF0000"/>
                </a:solidFill>
                <a:latin typeface="Arial" panose="020B0604020202020204" pitchFamily="34" charset="0"/>
                <a:cs typeface="Arial" panose="020B0604020202020204" pitchFamily="34" charset="0"/>
              </a:rPr>
              <a:t>cycle</a:t>
            </a:r>
            <a:r>
              <a:rPr lang="sv-SE" sz="3600" dirty="0">
                <a:solidFill>
                  <a:srgbClr val="FF0000"/>
                </a:solidFill>
                <a:latin typeface="Arial" panose="020B0604020202020204" pitchFamily="34" charset="0"/>
                <a:cs typeface="Arial" panose="020B0604020202020204" pitchFamily="34" charset="0"/>
              </a:rPr>
              <a:t> </a:t>
            </a:r>
            <a:r>
              <a:rPr lang="sv-SE" sz="3600" dirty="0" err="1">
                <a:solidFill>
                  <a:srgbClr val="FF0000"/>
                </a:solidFill>
                <a:latin typeface="Arial" panose="020B0604020202020204" pitchFamily="34" charset="0"/>
                <a:cs typeface="Arial" panose="020B0604020202020204" pitchFamily="34" charset="0"/>
              </a:rPr>
              <a:t>of</a:t>
            </a:r>
            <a:r>
              <a:rPr lang="sv-SE" sz="3600" dirty="0">
                <a:solidFill>
                  <a:srgbClr val="FF0000"/>
                </a:solidFill>
                <a:latin typeface="Arial" panose="020B0604020202020204" pitchFamily="34" charset="0"/>
                <a:cs typeface="Arial" panose="020B0604020202020204" pitchFamily="34" charset="0"/>
              </a:rPr>
              <a:t> </a:t>
            </a:r>
            <a:r>
              <a:rPr lang="sv-SE" sz="3600" dirty="0" err="1">
                <a:solidFill>
                  <a:srgbClr val="FF0000"/>
                </a:solidFill>
                <a:latin typeface="Arial" panose="020B0604020202020204" pitchFamily="34" charset="0"/>
                <a:cs typeface="Arial" panose="020B0604020202020204" pitchFamily="34" charset="0"/>
              </a:rPr>
              <a:t>poverty</a:t>
            </a:r>
            <a:r>
              <a:rPr lang="sv-SE" sz="3600" dirty="0">
                <a:solidFill>
                  <a:srgbClr val="FF0000"/>
                </a:solidFill>
                <a:latin typeface="Arial" panose="020B0604020202020204" pitchFamily="34" charset="0"/>
                <a:cs typeface="Arial" panose="020B0604020202020204" pitchFamily="34" charset="0"/>
              </a:rPr>
              <a:t>?</a:t>
            </a:r>
            <a:endParaRPr lang="sv-SE" sz="3600" dirty="0">
              <a:latin typeface="Arial" panose="020B0604020202020204" pitchFamily="34" charset="0"/>
              <a:cs typeface="Arial" panose="020B0604020202020204" pitchFamily="34" charset="0"/>
            </a:endParaRPr>
          </a:p>
        </p:txBody>
      </p:sp>
      <p:sp>
        <p:nvSpPr>
          <p:cNvPr id="3" name="Platshållare för innehåll 2"/>
          <p:cNvSpPr>
            <a:spLocks noGrp="1"/>
          </p:cNvSpPr>
          <p:nvPr>
            <p:ph sz="half" idx="1"/>
          </p:nvPr>
        </p:nvSpPr>
        <p:spPr>
          <a:xfrm>
            <a:off x="472724" y="2267712"/>
            <a:ext cx="3657600" cy="4590288"/>
          </a:xfrm>
        </p:spPr>
        <p:txBody>
          <a:bodyPr>
            <a:normAutofit/>
          </a:bodyPr>
          <a:lstStyle/>
          <a:p>
            <a:r>
              <a:rPr lang="sv-SE" sz="2400" dirty="0" err="1" smtClean="0">
                <a:solidFill>
                  <a:srgbClr val="FF0000"/>
                </a:solidFill>
              </a:rPr>
              <a:t>Introduction</a:t>
            </a:r>
            <a:endParaRPr lang="sv-SE" sz="2400" dirty="0" smtClean="0">
              <a:solidFill>
                <a:srgbClr val="FF0000"/>
              </a:solidFill>
            </a:endParaRPr>
          </a:p>
          <a:p>
            <a:r>
              <a:rPr lang="sv-SE" sz="2400" dirty="0" smtClean="0">
                <a:solidFill>
                  <a:srgbClr val="FF0000"/>
                </a:solidFill>
              </a:rPr>
              <a:t>Church </a:t>
            </a:r>
            <a:r>
              <a:rPr lang="sv-SE" sz="2400" dirty="0" err="1" smtClean="0">
                <a:solidFill>
                  <a:srgbClr val="FF0000"/>
                </a:solidFill>
              </a:rPr>
              <a:t>of</a:t>
            </a:r>
            <a:r>
              <a:rPr lang="sv-SE" sz="2400" dirty="0" smtClean="0">
                <a:solidFill>
                  <a:srgbClr val="FF0000"/>
                </a:solidFill>
              </a:rPr>
              <a:t> Sweden </a:t>
            </a:r>
            <a:r>
              <a:rPr lang="sv-SE" sz="2400" dirty="0" err="1" smtClean="0">
                <a:solidFill>
                  <a:srgbClr val="FF0000"/>
                </a:solidFill>
              </a:rPr>
              <a:t>project</a:t>
            </a:r>
            <a:r>
              <a:rPr lang="sv-SE" sz="2400" dirty="0" smtClean="0">
                <a:solidFill>
                  <a:srgbClr val="FF0000"/>
                </a:solidFill>
              </a:rPr>
              <a:t>  - </a:t>
            </a:r>
            <a:r>
              <a:rPr lang="sv-SE" sz="2400" dirty="0" err="1" smtClean="0">
                <a:solidFill>
                  <a:srgbClr val="FF0000"/>
                </a:solidFill>
              </a:rPr>
              <a:t>Digniti</a:t>
            </a:r>
            <a:r>
              <a:rPr lang="sv-SE" sz="2400" dirty="0" smtClean="0">
                <a:solidFill>
                  <a:srgbClr val="FF0000"/>
                </a:solidFill>
              </a:rPr>
              <a:t> </a:t>
            </a:r>
            <a:r>
              <a:rPr lang="sv-SE" sz="2400" dirty="0" err="1" smtClean="0">
                <a:solidFill>
                  <a:srgbClr val="FF0000"/>
                </a:solidFill>
              </a:rPr>
              <a:t>Omnia</a:t>
            </a:r>
            <a:endParaRPr lang="sv-SE" sz="2400" dirty="0" smtClean="0">
              <a:solidFill>
                <a:srgbClr val="FF0000"/>
              </a:solidFill>
            </a:endParaRPr>
          </a:p>
          <a:p>
            <a:r>
              <a:rPr lang="sv-SE" sz="2400" dirty="0" smtClean="0">
                <a:solidFill>
                  <a:srgbClr val="FF0000"/>
                </a:solidFill>
              </a:rPr>
              <a:t>Meeting the </a:t>
            </a:r>
            <a:r>
              <a:rPr lang="sv-SE" sz="2400" dirty="0" err="1" smtClean="0">
                <a:solidFill>
                  <a:srgbClr val="FF0000"/>
                </a:solidFill>
              </a:rPr>
              <a:t>children</a:t>
            </a:r>
            <a:endParaRPr lang="sv-SE" sz="2400" dirty="0">
              <a:solidFill>
                <a:srgbClr val="FF0000"/>
              </a:solidFill>
            </a:endParaRPr>
          </a:p>
        </p:txBody>
      </p:sp>
      <p:sp>
        <p:nvSpPr>
          <p:cNvPr id="5" name="Platshållare för bildnummer 4"/>
          <p:cNvSpPr>
            <a:spLocks noGrp="1"/>
          </p:cNvSpPr>
          <p:nvPr>
            <p:ph type="sldNum" sz="quarter" idx="12"/>
          </p:nvPr>
        </p:nvSpPr>
        <p:spPr/>
        <p:txBody>
          <a:bodyPr/>
          <a:lstStyle/>
          <a:p>
            <a:fld id="{6E2D2B3B-882E-40F3-A32F-6DD516915044}" type="slidenum">
              <a:rPr lang="en-US" smtClean="0"/>
              <a:pPr/>
              <a:t>2</a:t>
            </a:fld>
            <a:endParaRPr lang="en-US" dirty="0"/>
          </a:p>
        </p:txBody>
      </p:sp>
      <p:pic>
        <p:nvPicPr>
          <p:cNvPr id="6" name="Platshållare för innehåll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0324" y="1709954"/>
            <a:ext cx="3890837" cy="4589463"/>
          </a:xfrm>
          <a:prstGeom prst="rect">
            <a:avLst/>
          </a:prstGeom>
        </p:spPr>
      </p:pic>
      <p:pic>
        <p:nvPicPr>
          <p:cNvPr id="7" name="Picture 6" descr="http://www.esf.se/Documents/Press/Eu-flaggor%20och%20slogan/Fead/EU-flagga-Fe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739" y="6422669"/>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6422669"/>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28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51520" y="2924944"/>
            <a:ext cx="7620000" cy="4800600"/>
          </a:xfrm>
        </p:spPr>
        <p:txBody>
          <a:bodyPr>
            <a:normAutofit/>
          </a:bodyPr>
          <a:lstStyle/>
          <a:p>
            <a:pPr marL="114300" indent="0">
              <a:buNone/>
            </a:pPr>
            <a:r>
              <a:rPr lang="en-GB" sz="2400" dirty="0">
                <a:latin typeface="Arial" pitchFamily="34" charset="0"/>
                <a:cs typeface="Arial" pitchFamily="34" charset="0"/>
              </a:rPr>
              <a:t>For the sake of life and together in the worldwide church, God sends us, in our words and actions, to share the Gospel, defend human dignity, safeguard the Creation and live in faith, hope and love. </a:t>
            </a:r>
          </a:p>
          <a:p>
            <a:endParaRPr lang="sv-SE" sz="2400"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3</a:t>
            </a:fld>
            <a:endParaRPr lang="en-US" dirty="0"/>
          </a:p>
        </p:txBody>
      </p:sp>
      <p:sp>
        <p:nvSpPr>
          <p:cNvPr id="5" name="Rektangel 4"/>
          <p:cNvSpPr/>
          <p:nvPr/>
        </p:nvSpPr>
        <p:spPr>
          <a:xfrm rot="20880000">
            <a:off x="525896" y="587640"/>
            <a:ext cx="2448272" cy="581843"/>
          </a:xfrm>
          <a:prstGeom prst="rect">
            <a:avLst/>
          </a:prstGeom>
          <a:solidFill>
            <a:srgbClr val="E2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200" dirty="0" err="1">
                <a:latin typeface="Calibri" pitchFamily="34" charset="0"/>
              </a:rPr>
              <a:t>Our</a:t>
            </a:r>
            <a:r>
              <a:rPr lang="sv-SE" sz="3200" dirty="0">
                <a:latin typeface="Calibri" pitchFamily="34" charset="0"/>
              </a:rPr>
              <a:t> </a:t>
            </a:r>
            <a:r>
              <a:rPr lang="sv-SE" sz="3200" dirty="0" err="1">
                <a:latin typeface="Calibri" pitchFamily="34" charset="0"/>
              </a:rPr>
              <a:t>identity</a:t>
            </a:r>
            <a:endParaRPr lang="sv-SE" sz="3200" dirty="0">
              <a:latin typeface="Calibri" pitchFamily="34" charset="0"/>
            </a:endParaRPr>
          </a:p>
        </p:txBody>
      </p:sp>
      <p:sp>
        <p:nvSpPr>
          <p:cNvPr id="6" name="Rektangel 5"/>
          <p:cNvSpPr/>
          <p:nvPr/>
        </p:nvSpPr>
        <p:spPr>
          <a:xfrm>
            <a:off x="360865" y="1755203"/>
            <a:ext cx="3750470" cy="769441"/>
          </a:xfrm>
          <a:prstGeom prst="rect">
            <a:avLst/>
          </a:prstGeom>
        </p:spPr>
        <p:txBody>
          <a:bodyPr wrap="square">
            <a:spAutoFit/>
          </a:bodyPr>
          <a:lstStyle/>
          <a:p>
            <a:r>
              <a:rPr lang="en-GB" sz="4400" dirty="0">
                <a:solidFill>
                  <a:srgbClr val="FF0000"/>
                </a:solidFill>
                <a:latin typeface="Times New Roman" pitchFamily="18" charset="0"/>
                <a:cs typeface="Times New Roman" pitchFamily="18" charset="0"/>
              </a:rPr>
              <a:t>Our assignment</a:t>
            </a:r>
            <a:endParaRPr lang="sv-SE" sz="4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707" y="6299417"/>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846" y="6329871"/>
            <a:ext cx="1118437" cy="22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1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51520" y="2924944"/>
            <a:ext cx="7620000" cy="4800600"/>
          </a:xfrm>
        </p:spPr>
        <p:txBody>
          <a:bodyPr>
            <a:normAutofit/>
          </a:bodyPr>
          <a:lstStyle/>
          <a:p>
            <a:pPr marL="114300" indent="0">
              <a:buNone/>
            </a:pPr>
            <a:r>
              <a:rPr lang="en-GB" sz="2400" dirty="0">
                <a:latin typeface="Arial" pitchFamily="34" charset="0"/>
                <a:cs typeface="Arial" pitchFamily="34" charset="0"/>
              </a:rPr>
              <a:t>For the sake of life and together in the worldwide church, God sends us, in our words and actions, to share the Gospel, defend human dignity, safeguard the Creation and live in faith, hope and love. </a:t>
            </a:r>
          </a:p>
          <a:p>
            <a:endParaRPr lang="sv-SE" sz="2400"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4</a:t>
            </a:fld>
            <a:endParaRPr lang="en-US" dirty="0"/>
          </a:p>
        </p:txBody>
      </p:sp>
      <p:sp>
        <p:nvSpPr>
          <p:cNvPr id="5" name="Rektangel 4"/>
          <p:cNvSpPr/>
          <p:nvPr/>
        </p:nvSpPr>
        <p:spPr>
          <a:xfrm rot="20880000">
            <a:off x="525896" y="587640"/>
            <a:ext cx="2448272" cy="581843"/>
          </a:xfrm>
          <a:prstGeom prst="rect">
            <a:avLst/>
          </a:prstGeom>
          <a:solidFill>
            <a:srgbClr val="E2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200" dirty="0" err="1">
                <a:latin typeface="Calibri" pitchFamily="34" charset="0"/>
              </a:rPr>
              <a:t>Our</a:t>
            </a:r>
            <a:r>
              <a:rPr lang="sv-SE" sz="3200" dirty="0">
                <a:latin typeface="Calibri" pitchFamily="34" charset="0"/>
              </a:rPr>
              <a:t> </a:t>
            </a:r>
            <a:r>
              <a:rPr lang="sv-SE" sz="3200" dirty="0" err="1">
                <a:latin typeface="Calibri" pitchFamily="34" charset="0"/>
              </a:rPr>
              <a:t>identity</a:t>
            </a:r>
            <a:endParaRPr lang="sv-SE" sz="3200" dirty="0">
              <a:latin typeface="Calibri" pitchFamily="34" charset="0"/>
            </a:endParaRPr>
          </a:p>
        </p:txBody>
      </p:sp>
      <p:sp>
        <p:nvSpPr>
          <p:cNvPr id="6" name="Rektangel 5"/>
          <p:cNvSpPr/>
          <p:nvPr/>
        </p:nvSpPr>
        <p:spPr>
          <a:xfrm>
            <a:off x="360865" y="1755203"/>
            <a:ext cx="3750470" cy="769441"/>
          </a:xfrm>
          <a:prstGeom prst="rect">
            <a:avLst/>
          </a:prstGeom>
        </p:spPr>
        <p:txBody>
          <a:bodyPr wrap="square">
            <a:spAutoFit/>
          </a:bodyPr>
          <a:lstStyle/>
          <a:p>
            <a:r>
              <a:rPr lang="en-GB" sz="4400" dirty="0">
                <a:solidFill>
                  <a:srgbClr val="FF0000"/>
                </a:solidFill>
                <a:latin typeface="Times New Roman" pitchFamily="18" charset="0"/>
                <a:cs typeface="Times New Roman" pitchFamily="18" charset="0"/>
              </a:rPr>
              <a:t>Our assignment</a:t>
            </a:r>
            <a:endParaRPr lang="sv-SE" sz="4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707" y="6299417"/>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846" y="6329871"/>
            <a:ext cx="1118437" cy="22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4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51520" y="2924944"/>
            <a:ext cx="7620000" cy="4800600"/>
          </a:xfrm>
        </p:spPr>
        <p:txBody>
          <a:bodyPr>
            <a:normAutofit/>
          </a:bodyPr>
          <a:lstStyle/>
          <a:p>
            <a:pPr marL="114300" indent="0">
              <a:buNone/>
            </a:pPr>
            <a:r>
              <a:rPr lang="en-GB" sz="2400" dirty="0">
                <a:latin typeface="Arial" pitchFamily="34" charset="0"/>
                <a:cs typeface="Arial" pitchFamily="34" charset="0"/>
              </a:rPr>
              <a:t>For the sake of life and together in the worldwide church, God sends us, in our words and actions, to share the Gospel, defend human dignity, safeguard the Creation and live in faith, hope and love. </a:t>
            </a:r>
          </a:p>
          <a:p>
            <a:endParaRPr lang="sv-SE" sz="2400"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5</a:t>
            </a:fld>
            <a:endParaRPr lang="en-US" dirty="0"/>
          </a:p>
        </p:txBody>
      </p:sp>
      <p:sp>
        <p:nvSpPr>
          <p:cNvPr id="5" name="Rektangel 4"/>
          <p:cNvSpPr/>
          <p:nvPr/>
        </p:nvSpPr>
        <p:spPr>
          <a:xfrm rot="20880000">
            <a:off x="525896" y="587640"/>
            <a:ext cx="2448272" cy="581843"/>
          </a:xfrm>
          <a:prstGeom prst="rect">
            <a:avLst/>
          </a:prstGeom>
          <a:solidFill>
            <a:srgbClr val="E2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200" dirty="0" err="1">
                <a:latin typeface="Calibri" pitchFamily="34" charset="0"/>
              </a:rPr>
              <a:t>Our</a:t>
            </a:r>
            <a:r>
              <a:rPr lang="sv-SE" sz="3200" dirty="0">
                <a:latin typeface="Calibri" pitchFamily="34" charset="0"/>
              </a:rPr>
              <a:t> </a:t>
            </a:r>
            <a:r>
              <a:rPr lang="sv-SE" sz="3200" dirty="0" err="1">
                <a:latin typeface="Calibri" pitchFamily="34" charset="0"/>
              </a:rPr>
              <a:t>identity</a:t>
            </a:r>
            <a:endParaRPr lang="sv-SE" sz="3200" dirty="0">
              <a:latin typeface="Calibri" pitchFamily="34" charset="0"/>
            </a:endParaRPr>
          </a:p>
        </p:txBody>
      </p:sp>
      <p:sp>
        <p:nvSpPr>
          <p:cNvPr id="6" name="Rektangel 5"/>
          <p:cNvSpPr/>
          <p:nvPr/>
        </p:nvSpPr>
        <p:spPr>
          <a:xfrm>
            <a:off x="360865" y="1755203"/>
            <a:ext cx="3750470" cy="769441"/>
          </a:xfrm>
          <a:prstGeom prst="rect">
            <a:avLst/>
          </a:prstGeom>
        </p:spPr>
        <p:txBody>
          <a:bodyPr wrap="square">
            <a:spAutoFit/>
          </a:bodyPr>
          <a:lstStyle/>
          <a:p>
            <a:r>
              <a:rPr lang="en-GB" sz="4400" dirty="0">
                <a:solidFill>
                  <a:srgbClr val="FF0000"/>
                </a:solidFill>
                <a:latin typeface="Times New Roman" pitchFamily="18" charset="0"/>
                <a:cs typeface="Times New Roman" pitchFamily="18" charset="0"/>
              </a:rPr>
              <a:t>Our assignment</a:t>
            </a:r>
            <a:endParaRPr lang="sv-SE" sz="4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707" y="6299417"/>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846" y="6329871"/>
            <a:ext cx="1118437" cy="22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01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3847" y="188640"/>
            <a:ext cx="7620000" cy="1143000"/>
          </a:xfrm>
        </p:spPr>
        <p:txBody>
          <a:bodyPr/>
          <a:lstStyle/>
          <a:p>
            <a:r>
              <a:rPr lang="en-GB" sz="4800" dirty="0" smtClean="0">
                <a:solidFill>
                  <a:srgbClr val="FF0000"/>
                </a:solidFill>
                <a:latin typeface="Times New Roman" pitchFamily="18" charset="0"/>
                <a:cs typeface="Times New Roman" pitchFamily="18" charset="0"/>
              </a:rPr>
              <a:t>Where </a:t>
            </a:r>
            <a:r>
              <a:rPr lang="en-GB" sz="4800" dirty="0">
                <a:solidFill>
                  <a:srgbClr val="FF0000"/>
                </a:solidFill>
                <a:latin typeface="Times New Roman" pitchFamily="18" charset="0"/>
                <a:cs typeface="Times New Roman" pitchFamily="18" charset="0"/>
              </a:rPr>
              <a:t>we work</a:t>
            </a:r>
            <a:endParaRPr lang="sv-SE" sz="4800"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6</a:t>
            </a:fld>
            <a:endParaRPr lang="en-US" dirty="0"/>
          </a:p>
        </p:txBody>
      </p:sp>
      <p:sp>
        <p:nvSpPr>
          <p:cNvPr id="6" name="Rektangel 5"/>
          <p:cNvSpPr/>
          <p:nvPr/>
        </p:nvSpPr>
        <p:spPr>
          <a:xfrm rot="20880000">
            <a:off x="479781" y="1743833"/>
            <a:ext cx="2448272" cy="602991"/>
          </a:xfrm>
          <a:prstGeom prst="rect">
            <a:avLst/>
          </a:prstGeom>
          <a:solidFill>
            <a:srgbClr val="E2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err="1" smtClean="0">
                <a:latin typeface="Calibri" pitchFamily="34" charset="0"/>
              </a:rPr>
              <a:t>Who</a:t>
            </a:r>
            <a:r>
              <a:rPr lang="sv-SE" sz="3200" dirty="0" smtClean="0">
                <a:latin typeface="Calibri" pitchFamily="34" charset="0"/>
              </a:rPr>
              <a:t> </a:t>
            </a:r>
            <a:r>
              <a:rPr lang="sv-SE" sz="3200" dirty="0" err="1" smtClean="0">
                <a:latin typeface="Calibri" pitchFamily="34" charset="0"/>
              </a:rPr>
              <a:t>we</a:t>
            </a:r>
            <a:r>
              <a:rPr lang="sv-SE" sz="3200" dirty="0" smtClean="0">
                <a:latin typeface="Calibri" pitchFamily="34" charset="0"/>
              </a:rPr>
              <a:t> </a:t>
            </a:r>
            <a:r>
              <a:rPr lang="sv-SE" sz="3200" dirty="0" err="1" smtClean="0">
                <a:latin typeface="Calibri" pitchFamily="34" charset="0"/>
              </a:rPr>
              <a:t>are</a:t>
            </a:r>
            <a:endParaRPr lang="sv-SE" sz="3200" dirty="0">
              <a:latin typeface="Calibri" pitchFamily="34" charset="0"/>
            </a:endParaRPr>
          </a:p>
        </p:txBody>
      </p:sp>
      <p:sp>
        <p:nvSpPr>
          <p:cNvPr id="7" name="Rektangel 6"/>
          <p:cNvSpPr/>
          <p:nvPr/>
        </p:nvSpPr>
        <p:spPr>
          <a:xfrm>
            <a:off x="443846" y="3261757"/>
            <a:ext cx="4572000" cy="1846659"/>
          </a:xfrm>
          <a:prstGeom prst="rect">
            <a:avLst/>
          </a:prstGeom>
        </p:spPr>
        <p:txBody>
          <a:bodyPr>
            <a:spAutoFit/>
          </a:bodyPr>
          <a:lstStyle/>
          <a:p>
            <a:r>
              <a:rPr lang="en-GB" sz="1600" dirty="0">
                <a:latin typeface="Arial" pitchFamily="34" charset="0"/>
                <a:cs typeface="Arial" pitchFamily="34" charset="0"/>
              </a:rPr>
              <a:t>is an Evangelical Lutheran church</a:t>
            </a:r>
          </a:p>
          <a:p>
            <a:r>
              <a:rPr lang="en-GB" sz="1600" dirty="0">
                <a:latin typeface="Arial" pitchFamily="34" charset="0"/>
                <a:cs typeface="Arial" pitchFamily="34" charset="0"/>
              </a:rPr>
              <a:t>… has around 6.5. million members</a:t>
            </a:r>
          </a:p>
          <a:p>
            <a:r>
              <a:rPr lang="en-GB" sz="1600" dirty="0">
                <a:latin typeface="Arial" pitchFamily="34" charset="0"/>
                <a:cs typeface="Arial" pitchFamily="34" charset="0"/>
              </a:rPr>
              <a:t>… had 1426 parishes at the beginning of 2013</a:t>
            </a:r>
          </a:p>
          <a:p>
            <a:r>
              <a:rPr lang="en-GB" sz="1600" dirty="0">
                <a:latin typeface="Arial" pitchFamily="34" charset="0"/>
                <a:cs typeface="Arial" pitchFamily="34" charset="0"/>
              </a:rPr>
              <a:t>… has a three-pronged structure: parish, diocese and national level. The Central Church Office in Uppsala comprises the national level.</a:t>
            </a:r>
          </a:p>
          <a:p>
            <a:endParaRPr lang="sv-SE"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3707" y="6299417"/>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www.esf.se/Documents/Press/Eu-flaggor%20och%20slogan/Fead/EU-flagga-Fe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846" y="6329871"/>
            <a:ext cx="1118437" cy="226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a:blip r:embed="rId4" cstate="print"/>
          <a:srcRect/>
          <a:stretch>
            <a:fillRect/>
          </a:stretch>
        </p:blipFill>
        <p:spPr bwMode="auto">
          <a:xfrm>
            <a:off x="5169452" y="518659"/>
            <a:ext cx="2754141" cy="5728614"/>
          </a:xfrm>
          <a:prstGeom prst="rect">
            <a:avLst/>
          </a:prstGeom>
          <a:noFill/>
          <a:ln w="9525">
            <a:noFill/>
            <a:round/>
            <a:headEnd/>
            <a:tailEnd/>
          </a:ln>
        </p:spPr>
      </p:pic>
      <p:sp>
        <p:nvSpPr>
          <p:cNvPr id="11" name="Platshållare för innehåll 10"/>
          <p:cNvSpPr>
            <a:spLocks noGrp="1"/>
          </p:cNvSpPr>
          <p:nvPr>
            <p:ph idx="1"/>
          </p:nvPr>
        </p:nvSpPr>
        <p:spPr>
          <a:xfrm>
            <a:off x="443847" y="1430455"/>
            <a:ext cx="7620000" cy="4800600"/>
          </a:xfrm>
        </p:spPr>
        <p:txBody>
          <a:bodyPr/>
          <a:lstStyle/>
          <a:p>
            <a:endParaRPr lang="sv-SE" dirty="0"/>
          </a:p>
        </p:txBody>
      </p:sp>
    </p:spTree>
    <p:extLst>
      <p:ext uri="{BB962C8B-B14F-4D97-AF65-F5344CB8AC3E}">
        <p14:creationId xmlns:p14="http://schemas.microsoft.com/office/powerpoint/2010/main" val="420129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1082" y="240115"/>
            <a:ext cx="7620000" cy="1143000"/>
          </a:xfrm>
        </p:spPr>
        <p:txBody>
          <a:bodyPr/>
          <a:lstStyle/>
          <a:p>
            <a:r>
              <a:rPr lang="en-GB" sz="4800" dirty="0">
                <a:solidFill>
                  <a:srgbClr val="FF0000"/>
                </a:solidFill>
                <a:latin typeface="Times New Roman" pitchFamily="18" charset="0"/>
                <a:cs typeface="Times New Roman" pitchFamily="18" charset="0"/>
              </a:rPr>
              <a:t>Where we work</a:t>
            </a:r>
            <a:endParaRPr lang="sv-SE" sz="4800" dirty="0">
              <a:solidFill>
                <a:srgbClr val="FF0000"/>
              </a:solidFill>
            </a:endParaRPr>
          </a:p>
        </p:txBody>
      </p:sp>
      <p:sp>
        <p:nvSpPr>
          <p:cNvPr id="3" name="Platshållare för bildnummer 2"/>
          <p:cNvSpPr>
            <a:spLocks noGrp="1"/>
          </p:cNvSpPr>
          <p:nvPr>
            <p:ph type="sldNum" sz="quarter" idx="12"/>
          </p:nvPr>
        </p:nvSpPr>
        <p:spPr/>
        <p:txBody>
          <a:bodyPr/>
          <a:lstStyle/>
          <a:p>
            <a:fld id="{6E2D2B3B-882E-40F3-A32F-6DD516915044}" type="slidenum">
              <a:rPr lang="en-US" smtClean="0"/>
              <a:pPr/>
              <a:t>7</a:t>
            </a:fld>
            <a:endParaRPr lang="en-US" dirty="0"/>
          </a:p>
        </p:txBody>
      </p:sp>
      <p:pic>
        <p:nvPicPr>
          <p:cNvPr id="5" name="Picture 3" descr="\\knet\dfs01\users\200\svkubn\my documents\Presentationsmaterial för partner\Bilder till färdigt manus\Utsänd Tanzan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9340" y="620688"/>
            <a:ext cx="3257128" cy="21714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lick on the map above to see a full map of where Church of Sweden is engaged around the world (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96" y="2903990"/>
            <a:ext cx="7459972" cy="3253093"/>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rot="20880000">
            <a:off x="289092" y="1690557"/>
            <a:ext cx="2166139" cy="545639"/>
          </a:xfrm>
          <a:prstGeom prst="rect">
            <a:avLst/>
          </a:prstGeom>
          <a:solidFill>
            <a:srgbClr val="E2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err="1" smtClean="0">
                <a:latin typeface="Calibri" pitchFamily="34" charset="0"/>
              </a:rPr>
              <a:t>Who</a:t>
            </a:r>
            <a:r>
              <a:rPr lang="sv-SE" sz="2800" dirty="0" smtClean="0">
                <a:latin typeface="Calibri" pitchFamily="34" charset="0"/>
              </a:rPr>
              <a:t> </a:t>
            </a:r>
            <a:r>
              <a:rPr lang="sv-SE" sz="2800" dirty="0" err="1" smtClean="0">
                <a:latin typeface="Calibri" pitchFamily="34" charset="0"/>
              </a:rPr>
              <a:t>we</a:t>
            </a:r>
            <a:r>
              <a:rPr lang="sv-SE" sz="2800" dirty="0" smtClean="0">
                <a:latin typeface="Calibri" pitchFamily="34" charset="0"/>
              </a:rPr>
              <a:t> </a:t>
            </a:r>
            <a:r>
              <a:rPr lang="sv-SE" sz="2800" dirty="0" err="1" smtClean="0">
                <a:latin typeface="Calibri" pitchFamily="34" charset="0"/>
              </a:rPr>
              <a:t>are</a:t>
            </a:r>
            <a:endParaRPr lang="sv-SE" sz="2800" dirty="0">
              <a:latin typeface="Calibri"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www.esf.se/Documents/Press/Eu-flaggor%20och%20slogan/Fead/EU-flagga-Fe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5846" y="6329871"/>
            <a:ext cx="1118437" cy="22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12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1" dirty="0" smtClean="0">
                <a:solidFill>
                  <a:srgbClr val="FF0000"/>
                </a:solidFill>
              </a:rPr>
              <a:t>International and national </a:t>
            </a:r>
            <a:r>
              <a:rPr lang="sv-SE" sz="3600" b="1" dirty="0" err="1" smtClean="0">
                <a:solidFill>
                  <a:srgbClr val="FF0000"/>
                </a:solidFill>
              </a:rPr>
              <a:t>project</a:t>
            </a:r>
            <a:endParaRPr lang="sv-SE" sz="3600" b="1" dirty="0">
              <a:solidFill>
                <a:srgbClr val="FF0000"/>
              </a:solidFill>
            </a:endParaRPr>
          </a:p>
        </p:txBody>
      </p:sp>
      <p:sp>
        <p:nvSpPr>
          <p:cNvPr id="3" name="Platshållare för text 2"/>
          <p:cNvSpPr>
            <a:spLocks noGrp="1"/>
          </p:cNvSpPr>
          <p:nvPr>
            <p:ph type="body" idx="1"/>
          </p:nvPr>
        </p:nvSpPr>
        <p:spPr>
          <a:xfrm>
            <a:off x="457200" y="1417638"/>
            <a:ext cx="3657600" cy="639762"/>
          </a:xfrm>
        </p:spPr>
        <p:txBody>
          <a:bodyPr/>
          <a:lstStyle/>
          <a:p>
            <a:r>
              <a:rPr lang="sv-SE" sz="2400" dirty="0" smtClean="0">
                <a:solidFill>
                  <a:srgbClr val="FF0000"/>
                </a:solidFill>
              </a:rPr>
              <a:t>Roman </a:t>
            </a:r>
            <a:r>
              <a:rPr lang="sv-SE" sz="2400" dirty="0" smtClean="0">
                <a:solidFill>
                  <a:srgbClr val="FF0000"/>
                </a:solidFill>
              </a:rPr>
              <a:t>in </a:t>
            </a:r>
            <a:r>
              <a:rPr lang="sv-SE" sz="2400" dirty="0" err="1" smtClean="0">
                <a:solidFill>
                  <a:srgbClr val="FF0000"/>
                </a:solidFill>
              </a:rPr>
              <a:t>Romania</a:t>
            </a:r>
            <a:endParaRPr lang="sv-SE" sz="2400" dirty="0">
              <a:solidFill>
                <a:srgbClr val="FF0000"/>
              </a:solidFill>
            </a:endParaRPr>
          </a:p>
        </p:txBody>
      </p:sp>
      <p:pic>
        <p:nvPicPr>
          <p:cNvPr id="8" name="Platshållare för innehåll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8" y="2780928"/>
            <a:ext cx="4096072" cy="3345234"/>
          </a:xfrm>
        </p:spPr>
      </p:pic>
      <p:sp>
        <p:nvSpPr>
          <p:cNvPr id="5" name="Platshållare för text 4"/>
          <p:cNvSpPr>
            <a:spLocks noGrp="1"/>
          </p:cNvSpPr>
          <p:nvPr>
            <p:ph type="body" sz="quarter" idx="3"/>
          </p:nvPr>
        </p:nvSpPr>
        <p:spPr>
          <a:xfrm>
            <a:off x="4419600" y="1413092"/>
            <a:ext cx="3657600" cy="639762"/>
          </a:xfrm>
        </p:spPr>
        <p:txBody>
          <a:bodyPr/>
          <a:lstStyle/>
          <a:p>
            <a:r>
              <a:rPr lang="sv-SE" sz="2400" dirty="0" err="1" smtClean="0">
                <a:solidFill>
                  <a:srgbClr val="FF0000"/>
                </a:solidFill>
              </a:rPr>
              <a:t>Digniti</a:t>
            </a:r>
            <a:r>
              <a:rPr lang="sv-SE" sz="2400" dirty="0" smtClean="0">
                <a:solidFill>
                  <a:srgbClr val="FF0000"/>
                </a:solidFill>
              </a:rPr>
              <a:t> </a:t>
            </a:r>
            <a:r>
              <a:rPr lang="sv-SE" sz="2400" dirty="0" err="1" smtClean="0">
                <a:solidFill>
                  <a:srgbClr val="FF0000"/>
                </a:solidFill>
              </a:rPr>
              <a:t>Omnia</a:t>
            </a:r>
            <a:r>
              <a:rPr lang="sv-SE" sz="2400" dirty="0" smtClean="0">
                <a:solidFill>
                  <a:srgbClr val="FF0000"/>
                </a:solidFill>
              </a:rPr>
              <a:t> in Sweden</a:t>
            </a:r>
            <a:endParaRPr lang="sv-SE" sz="2400" dirty="0">
              <a:solidFill>
                <a:srgbClr val="FF0000"/>
              </a:solidFill>
            </a:endParaRPr>
          </a:p>
        </p:txBody>
      </p:sp>
      <p:pic>
        <p:nvPicPr>
          <p:cNvPr id="9" name="Platshållare för innehåll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491281" y="2780928"/>
            <a:ext cx="3968825" cy="3345234"/>
          </a:xfrm>
        </p:spPr>
      </p:pic>
      <p:sp>
        <p:nvSpPr>
          <p:cNvPr id="7" name="Platshållare för bildnummer 6"/>
          <p:cNvSpPr>
            <a:spLocks noGrp="1"/>
          </p:cNvSpPr>
          <p:nvPr>
            <p:ph type="sldNum" sz="quarter" idx="12"/>
          </p:nvPr>
        </p:nvSpPr>
        <p:spPr/>
        <p:txBody>
          <a:bodyPr/>
          <a:lstStyle/>
          <a:p>
            <a:fld id="{6E2D2B3B-882E-40F3-A32F-6DD516915044}" type="slidenum">
              <a:rPr lang="en-US" smtClean="0"/>
              <a:pPr/>
              <a:t>8</a:t>
            </a:fld>
            <a:endParaRPr lang="en-US"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http://www.esf.se/Documents/Press/Eu-flaggor%20och%20slogan/Fead/EU-flagga-Fe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13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a:bodyPr>
          <a:lstStyle/>
          <a:p>
            <a:pPr algn="ctr"/>
            <a:r>
              <a:rPr lang="sv-SE" sz="2800" dirty="0" err="1" smtClean="0">
                <a:solidFill>
                  <a:srgbClr val="CD0014"/>
                </a:solidFill>
              </a:rPr>
              <a:t>Digniti</a:t>
            </a:r>
            <a:r>
              <a:rPr lang="sv-SE" sz="2800" dirty="0" smtClean="0">
                <a:solidFill>
                  <a:srgbClr val="CD0014"/>
                </a:solidFill>
              </a:rPr>
              <a:t> </a:t>
            </a:r>
            <a:r>
              <a:rPr lang="sv-SE" sz="2800" dirty="0" err="1" smtClean="0">
                <a:solidFill>
                  <a:srgbClr val="CD0014"/>
                </a:solidFill>
              </a:rPr>
              <a:t>Omnia</a:t>
            </a:r>
            <a:r>
              <a:rPr lang="sv-SE" sz="2800" dirty="0" smtClean="0">
                <a:solidFill>
                  <a:srgbClr val="CD0014"/>
                </a:solidFill>
              </a:rPr>
              <a:t> </a:t>
            </a:r>
            <a:r>
              <a:rPr lang="mr-IN" sz="2800" dirty="0" smtClean="0">
                <a:solidFill>
                  <a:srgbClr val="CD0014"/>
                </a:solidFill>
              </a:rPr>
              <a:t>–</a:t>
            </a:r>
            <a:r>
              <a:rPr lang="sv-SE" sz="2800" dirty="0" smtClean="0">
                <a:solidFill>
                  <a:srgbClr val="CD0014"/>
                </a:solidFill>
              </a:rPr>
              <a:t> A </a:t>
            </a:r>
            <a:r>
              <a:rPr lang="sv-SE" sz="2800" dirty="0" err="1" smtClean="0">
                <a:solidFill>
                  <a:srgbClr val="CD0014"/>
                </a:solidFill>
              </a:rPr>
              <a:t>life</a:t>
            </a:r>
            <a:r>
              <a:rPr lang="sv-SE" sz="2800" dirty="0" smtClean="0">
                <a:solidFill>
                  <a:srgbClr val="CD0014"/>
                </a:solidFill>
              </a:rPr>
              <a:t> </a:t>
            </a:r>
            <a:r>
              <a:rPr lang="sv-SE" sz="2800" dirty="0" err="1" smtClean="0">
                <a:solidFill>
                  <a:srgbClr val="CD0014"/>
                </a:solidFill>
              </a:rPr>
              <a:t>of</a:t>
            </a:r>
            <a:r>
              <a:rPr lang="sv-SE" sz="2800" dirty="0" smtClean="0">
                <a:solidFill>
                  <a:srgbClr val="CD0014"/>
                </a:solidFill>
              </a:rPr>
              <a:t> </a:t>
            </a:r>
            <a:r>
              <a:rPr lang="sv-SE" sz="2800" dirty="0" err="1" smtClean="0">
                <a:solidFill>
                  <a:srgbClr val="CD0014"/>
                </a:solidFill>
              </a:rPr>
              <a:t>dignity</a:t>
            </a:r>
            <a:r>
              <a:rPr lang="sv-SE" sz="2800" dirty="0" smtClean="0">
                <a:solidFill>
                  <a:srgbClr val="CD0014"/>
                </a:solidFill>
              </a:rPr>
              <a:t> for   	</a:t>
            </a:r>
            <a:r>
              <a:rPr lang="sv-SE" sz="2800" dirty="0" err="1" smtClean="0">
                <a:solidFill>
                  <a:srgbClr val="CD0014"/>
                </a:solidFill>
              </a:rPr>
              <a:t>everyone</a:t>
            </a:r>
            <a:endParaRPr lang="sv-SE" sz="2800" dirty="0"/>
          </a:p>
        </p:txBody>
      </p:sp>
      <p:sp>
        <p:nvSpPr>
          <p:cNvPr id="4" name="Platshållare för bildnummer 3"/>
          <p:cNvSpPr>
            <a:spLocks noGrp="1"/>
          </p:cNvSpPr>
          <p:nvPr>
            <p:ph type="sldNum" sz="quarter" idx="12"/>
          </p:nvPr>
        </p:nvSpPr>
        <p:spPr/>
        <p:txBody>
          <a:bodyPr/>
          <a:lstStyle/>
          <a:p>
            <a:fld id="{6E2D2B3B-882E-40F3-A32F-6DD516915044}"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299418"/>
            <a:ext cx="2120787" cy="2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http://www.esf.se/Documents/Press/Eu-flaggor%20och%20slogan/Fead/EU-flagga-Fe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7739" y="6299418"/>
            <a:ext cx="1118437" cy="295892"/>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C:\Users\vxofrsc\Dropbox\Diakonicentrum\Projekt Utsatta Eu-medborgare\LoggaDo2.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9582" y="2073395"/>
            <a:ext cx="5385834" cy="1718925"/>
          </a:xfrm>
          <a:prstGeom prst="rect">
            <a:avLst/>
          </a:prstGeom>
          <a:noFill/>
          <a:ln>
            <a:noFill/>
          </a:ln>
        </p:spPr>
      </p:pic>
      <p:sp>
        <p:nvSpPr>
          <p:cNvPr id="8" name="Rektangel 7"/>
          <p:cNvSpPr/>
          <p:nvPr/>
        </p:nvSpPr>
        <p:spPr>
          <a:xfrm rot="20880000">
            <a:off x="503479" y="992221"/>
            <a:ext cx="2448272" cy="602991"/>
          </a:xfrm>
          <a:prstGeom prst="rect">
            <a:avLst/>
          </a:prstGeom>
          <a:solidFill>
            <a:srgbClr val="E2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err="1" smtClean="0">
                <a:latin typeface="Calibri" pitchFamily="34" charset="0"/>
              </a:rPr>
              <a:t>Who</a:t>
            </a:r>
            <a:r>
              <a:rPr lang="sv-SE" sz="3200" dirty="0" smtClean="0">
                <a:latin typeface="Calibri" pitchFamily="34" charset="0"/>
              </a:rPr>
              <a:t> </a:t>
            </a:r>
            <a:r>
              <a:rPr lang="sv-SE" sz="3200" dirty="0" err="1" smtClean="0">
                <a:latin typeface="Calibri" pitchFamily="34" charset="0"/>
              </a:rPr>
              <a:t>we</a:t>
            </a:r>
            <a:r>
              <a:rPr lang="sv-SE" sz="3200" dirty="0" smtClean="0">
                <a:latin typeface="Calibri" pitchFamily="34" charset="0"/>
              </a:rPr>
              <a:t> </a:t>
            </a:r>
            <a:r>
              <a:rPr lang="sv-SE" sz="3200" dirty="0" err="1" smtClean="0">
                <a:latin typeface="Calibri" pitchFamily="34" charset="0"/>
              </a:rPr>
              <a:t>are</a:t>
            </a:r>
            <a:endParaRPr lang="sv-SE" sz="3200" dirty="0">
              <a:latin typeface="Calibri" pitchFamily="34" charset="0"/>
            </a:endParaRPr>
          </a:p>
        </p:txBody>
      </p:sp>
    </p:spTree>
    <p:extLst>
      <p:ext uri="{BB962C8B-B14F-4D97-AF65-F5344CB8AC3E}">
        <p14:creationId xmlns:p14="http://schemas.microsoft.com/office/powerpoint/2010/main" val="2727663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ränsande">
  <a:themeElements>
    <a:clrScheme name="Anpassat 2">
      <a:dk1>
        <a:srgbClr val="2F2B20"/>
      </a:dk1>
      <a:lt1>
        <a:srgbClr val="FFFFFF"/>
      </a:lt1>
      <a:dk2>
        <a:srgbClr val="FFD200"/>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BDC4FDD96334895BBEDA1FF0D3846" ma:contentTypeVersion="7" ma:contentTypeDescription="Create a new document." ma:contentTypeScope="" ma:versionID="084fca41b265eb48fce9aa8847319831">
  <xsd:schema xmlns:xsd="http://www.w3.org/2001/XMLSchema" xmlns:xs="http://www.w3.org/2001/XMLSchema" xmlns:p="http://schemas.microsoft.com/office/2006/metadata/properties" xmlns:ns2="54c7e114-63e9-4845-99f0-558d34a78a4c" xmlns:ns3="e43d5684-c98a-47e4-8ac6-037ce54e6ffc" targetNamespace="http://schemas.microsoft.com/office/2006/metadata/properties" ma:root="true" ma:fieldsID="0d05933165e73bfc8369bd242f2f3eed" ns2:_="" ns3:_="">
    <xsd:import namespace="54c7e114-63e9-4845-99f0-558d34a78a4c"/>
    <xsd:import namespace="e43d5684-c98a-47e4-8ac6-037ce54e6ff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7e114-63e9-4845-99f0-558d34a78a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43d5684-c98a-47e4-8ac6-037ce54e6f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00143-D0CF-496B-BB84-523C51EDA519}"/>
</file>

<file path=customXml/itemProps2.xml><?xml version="1.0" encoding="utf-8"?>
<ds:datastoreItem xmlns:ds="http://schemas.openxmlformats.org/officeDocument/2006/customXml" ds:itemID="{703510D6-BA2F-4805-AE2E-C7A5BC578AE0}">
  <ds:schemaRef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549781A-12ED-4D15-BA3F-B63173AFD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2115</TotalTime>
  <Words>836</Words>
  <Application>Microsoft Office PowerPoint</Application>
  <PresentationFormat>Bildspel på skärmen (4:3)</PresentationFormat>
  <Paragraphs>117</Paragraphs>
  <Slides>19</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Cambria</vt:lpstr>
      <vt:lpstr>Mangal</vt:lpstr>
      <vt:lpstr>Times New Roman</vt:lpstr>
      <vt:lpstr>Angränsande</vt:lpstr>
      <vt:lpstr>Church of Sweden</vt:lpstr>
      <vt:lpstr>Investing in children, how breaking  the cycle of poverty?</vt:lpstr>
      <vt:lpstr>PowerPoint-presentation</vt:lpstr>
      <vt:lpstr>PowerPoint-presentation</vt:lpstr>
      <vt:lpstr>PowerPoint-presentation</vt:lpstr>
      <vt:lpstr>Where we work</vt:lpstr>
      <vt:lpstr>Where we work</vt:lpstr>
      <vt:lpstr>International and national project</vt:lpstr>
      <vt:lpstr>PowerPoint-presentation</vt:lpstr>
      <vt:lpstr>Outlook</vt:lpstr>
      <vt:lpstr>The Fead fund</vt:lpstr>
      <vt:lpstr>Target group</vt:lpstr>
      <vt:lpstr>Project structure</vt:lpstr>
      <vt:lpstr>The subprojects</vt:lpstr>
      <vt:lpstr>Subprojects– continued</vt:lpstr>
      <vt:lpstr>Toolkit</vt:lpstr>
      <vt:lpstr>Effects of the project</vt:lpstr>
      <vt:lpstr>Children in Sweden</vt:lpstr>
      <vt:lpstr>Thank you!</vt:lpstr>
    </vt:vector>
  </TitlesOfParts>
  <Company>Svenska Kyrkan i Växjö</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Administratör</dc:creator>
  <cp:lastModifiedBy>Jan Sjögerud</cp:lastModifiedBy>
  <cp:revision>75</cp:revision>
  <cp:lastPrinted>2017-03-20T13:05:52Z</cp:lastPrinted>
  <dcterms:created xsi:type="dcterms:W3CDTF">2016-01-19T13:20:33Z</dcterms:created>
  <dcterms:modified xsi:type="dcterms:W3CDTF">2017-03-23T06:08:42Z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0x0101002FABDC4FDD96334895BBEDA1FF0D3846</vt:lpwstr>
  </property>
</Properties>
</file>