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6" r:id="rId5"/>
    <p:sldId id="291" r:id="rId6"/>
    <p:sldId id="290" r:id="rId7"/>
    <p:sldId id="259" r:id="rId8"/>
    <p:sldId id="277" r:id="rId9"/>
    <p:sldId id="278" r:id="rId10"/>
    <p:sldId id="284" r:id="rId11"/>
    <p:sldId id="279" r:id="rId12"/>
    <p:sldId id="280" r:id="rId13"/>
    <p:sldId id="285" r:id="rId14"/>
    <p:sldId id="286" r:id="rId15"/>
    <p:sldId id="287" r:id="rId16"/>
    <p:sldId id="288" r:id="rId17"/>
    <p:sldId id="289" r:id="rId18"/>
    <p:sldId id="282" r:id="rId19"/>
    <p:sldId id="283" r:id="rId20"/>
    <p:sldId id="260"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E5509-14D2-4AC0-AD24-C62DF3F88278}" v="6" dt="2024-05-14T09:35:24.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1438" autoAdjust="0"/>
  </p:normalViewPr>
  <p:slideViewPr>
    <p:cSldViewPr snapToGrid="0">
      <p:cViewPr>
        <p:scale>
          <a:sx n="67" d="100"/>
          <a:sy n="67" d="100"/>
        </p:scale>
        <p:origin x="1066" y="58"/>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ka Sparrer" userId="f039f821-f6fc-492f-8d0e-8583f9bf04d3" providerId="ADAL" clId="{A93E5509-14D2-4AC0-AD24-C62DF3F88278}"/>
    <pc:docChg chg="undo custSel addSld delSld modSld sldOrd">
      <pc:chgData name="Annika Sparrer" userId="f039f821-f6fc-492f-8d0e-8583f9bf04d3" providerId="ADAL" clId="{A93E5509-14D2-4AC0-AD24-C62DF3F88278}" dt="2024-05-15T20:08:34.963" v="6531" actId="20577"/>
      <pc:docMkLst>
        <pc:docMk/>
      </pc:docMkLst>
      <pc:sldChg chg="modNotesTx">
        <pc:chgData name="Annika Sparrer" userId="f039f821-f6fc-492f-8d0e-8583f9bf04d3" providerId="ADAL" clId="{A93E5509-14D2-4AC0-AD24-C62DF3F88278}" dt="2024-05-13T13:15:30.068" v="6303" actId="20577"/>
        <pc:sldMkLst>
          <pc:docMk/>
          <pc:sldMk cId="0" sldId="256"/>
        </pc:sldMkLst>
      </pc:sldChg>
      <pc:sldChg chg="modSp mod ord modNotesTx">
        <pc:chgData name="Annika Sparrer" userId="f039f821-f6fc-492f-8d0e-8583f9bf04d3" providerId="ADAL" clId="{A93E5509-14D2-4AC0-AD24-C62DF3F88278}" dt="2024-05-14T09:34:58.593" v="6387"/>
        <pc:sldMkLst>
          <pc:docMk/>
          <pc:sldMk cId="0" sldId="260"/>
        </pc:sldMkLst>
        <pc:spChg chg="mod">
          <ac:chgData name="Annika Sparrer" userId="f039f821-f6fc-492f-8d0e-8583f9bf04d3" providerId="ADAL" clId="{A93E5509-14D2-4AC0-AD24-C62DF3F88278}" dt="2024-05-14T09:34:17.088" v="6380" actId="113"/>
          <ac:spMkLst>
            <pc:docMk/>
            <pc:sldMk cId="0" sldId="260"/>
            <ac:spMk id="15" creationId="{00000000-0000-0000-0000-000000000000}"/>
          </ac:spMkLst>
        </pc:spChg>
        <pc:spChg chg="mod">
          <ac:chgData name="Annika Sparrer" userId="f039f821-f6fc-492f-8d0e-8583f9bf04d3" providerId="ADAL" clId="{A93E5509-14D2-4AC0-AD24-C62DF3F88278}" dt="2024-05-14T09:33:55.720" v="6377" actId="113"/>
          <ac:spMkLst>
            <pc:docMk/>
            <pc:sldMk cId="0" sldId="260"/>
            <ac:spMk id="20" creationId="{00000000-0000-0000-0000-000000000000}"/>
          </ac:spMkLst>
        </pc:spChg>
        <pc:spChg chg="mod">
          <ac:chgData name="Annika Sparrer" userId="f039f821-f6fc-492f-8d0e-8583f9bf04d3" providerId="ADAL" clId="{A93E5509-14D2-4AC0-AD24-C62DF3F88278}" dt="2024-05-14T09:34:35.917" v="6383" actId="113"/>
          <ac:spMkLst>
            <pc:docMk/>
            <pc:sldMk cId="0" sldId="260"/>
            <ac:spMk id="22" creationId="{00000000-0000-0000-0000-000000000000}"/>
          </ac:spMkLst>
        </pc:spChg>
      </pc:sldChg>
      <pc:sldChg chg="del">
        <pc:chgData name="Annika Sparrer" userId="f039f821-f6fc-492f-8d0e-8583f9bf04d3" providerId="ADAL" clId="{A93E5509-14D2-4AC0-AD24-C62DF3F88278}" dt="2024-05-10T07:41:47.263" v="157" actId="2696"/>
        <pc:sldMkLst>
          <pc:docMk/>
          <pc:sldMk cId="1731331165" sldId="276"/>
        </pc:sldMkLst>
      </pc:sldChg>
      <pc:sldChg chg="modSp mod modShow modNotesTx">
        <pc:chgData name="Annika Sparrer" userId="f039f821-f6fc-492f-8d0e-8583f9bf04d3" providerId="ADAL" clId="{A93E5509-14D2-4AC0-AD24-C62DF3F88278}" dt="2024-05-15T19:18:25.623" v="6398" actId="729"/>
        <pc:sldMkLst>
          <pc:docMk/>
          <pc:sldMk cId="1686760974" sldId="277"/>
        </pc:sldMkLst>
        <pc:spChg chg="mod">
          <ac:chgData name="Annika Sparrer" userId="f039f821-f6fc-492f-8d0e-8583f9bf04d3" providerId="ADAL" clId="{A93E5509-14D2-4AC0-AD24-C62DF3F88278}" dt="2024-05-12T08:23:44.567" v="4080" actId="20577"/>
          <ac:spMkLst>
            <pc:docMk/>
            <pc:sldMk cId="1686760974" sldId="277"/>
            <ac:spMk id="4" creationId="{DA7792AF-19B1-6878-EA60-D8771BA1B46C}"/>
          </ac:spMkLst>
        </pc:spChg>
      </pc:sldChg>
      <pc:sldChg chg="modSp mod modNotesTx">
        <pc:chgData name="Annika Sparrer" userId="f039f821-f6fc-492f-8d0e-8583f9bf04d3" providerId="ADAL" clId="{A93E5509-14D2-4AC0-AD24-C62DF3F88278}" dt="2024-05-15T20:08:34.963" v="6531" actId="20577"/>
        <pc:sldMkLst>
          <pc:docMk/>
          <pc:sldMk cId="2048037481" sldId="278"/>
        </pc:sldMkLst>
        <pc:spChg chg="mod">
          <ac:chgData name="Annika Sparrer" userId="f039f821-f6fc-492f-8d0e-8583f9bf04d3" providerId="ADAL" clId="{A93E5509-14D2-4AC0-AD24-C62DF3F88278}" dt="2024-05-15T20:08:34.963" v="6531" actId="20577"/>
          <ac:spMkLst>
            <pc:docMk/>
            <pc:sldMk cId="2048037481" sldId="278"/>
            <ac:spMk id="12" creationId="{00000000-0000-0000-0000-000000000000}"/>
          </ac:spMkLst>
        </pc:spChg>
      </pc:sldChg>
      <pc:sldChg chg="addSp modSp mod">
        <pc:chgData name="Annika Sparrer" userId="f039f821-f6fc-492f-8d0e-8583f9bf04d3" providerId="ADAL" clId="{A93E5509-14D2-4AC0-AD24-C62DF3F88278}" dt="2024-05-13T07:10:24.051" v="4269" actId="113"/>
        <pc:sldMkLst>
          <pc:docMk/>
          <pc:sldMk cId="126759327" sldId="280"/>
        </pc:sldMkLst>
        <pc:spChg chg="mod">
          <ac:chgData name="Annika Sparrer" userId="f039f821-f6fc-492f-8d0e-8583f9bf04d3" providerId="ADAL" clId="{A93E5509-14D2-4AC0-AD24-C62DF3F88278}" dt="2024-05-13T07:07:32.159" v="4134" actId="1076"/>
          <ac:spMkLst>
            <pc:docMk/>
            <pc:sldMk cId="126759327" sldId="280"/>
            <ac:spMk id="2" creationId="{B0926367-816F-671F-94FE-4B390CB200CB}"/>
          </ac:spMkLst>
        </pc:spChg>
        <pc:spChg chg="add mod">
          <ac:chgData name="Annika Sparrer" userId="f039f821-f6fc-492f-8d0e-8583f9bf04d3" providerId="ADAL" clId="{A93E5509-14D2-4AC0-AD24-C62DF3F88278}" dt="2024-05-13T07:09:55.599" v="4267" actId="1076"/>
          <ac:spMkLst>
            <pc:docMk/>
            <pc:sldMk cId="126759327" sldId="280"/>
            <ac:spMk id="7" creationId="{5CB3C5B4-C6AE-AD94-8757-B757948CEF98}"/>
          </ac:spMkLst>
        </pc:spChg>
        <pc:spChg chg="mod">
          <ac:chgData name="Annika Sparrer" userId="f039f821-f6fc-492f-8d0e-8583f9bf04d3" providerId="ADAL" clId="{A93E5509-14D2-4AC0-AD24-C62DF3F88278}" dt="2024-05-13T07:10:24.051" v="4269" actId="113"/>
          <ac:spMkLst>
            <pc:docMk/>
            <pc:sldMk cId="126759327" sldId="280"/>
            <ac:spMk id="8" creationId="{F007B23B-C194-669B-0845-6DA4043DC831}"/>
          </ac:spMkLst>
        </pc:spChg>
        <pc:spChg chg="mod">
          <ac:chgData name="Annika Sparrer" userId="f039f821-f6fc-492f-8d0e-8583f9bf04d3" providerId="ADAL" clId="{A93E5509-14D2-4AC0-AD24-C62DF3F88278}" dt="2024-05-13T07:09:48.701" v="4266" actId="1076"/>
          <ac:spMkLst>
            <pc:docMk/>
            <pc:sldMk cId="126759327" sldId="280"/>
            <ac:spMk id="11" creationId="{90C1D886-40D1-7A59-9816-375588624C87}"/>
          </ac:spMkLst>
        </pc:spChg>
        <pc:spChg chg="mod">
          <ac:chgData name="Annika Sparrer" userId="f039f821-f6fc-492f-8d0e-8583f9bf04d3" providerId="ADAL" clId="{A93E5509-14D2-4AC0-AD24-C62DF3F88278}" dt="2024-05-13T07:09:41.903" v="4265" actId="1076"/>
          <ac:spMkLst>
            <pc:docMk/>
            <pc:sldMk cId="126759327" sldId="280"/>
            <ac:spMk id="13" creationId="{CB017687-851C-8165-28BC-7A1AAF9629F8}"/>
          </ac:spMkLst>
        </pc:spChg>
      </pc:sldChg>
      <pc:sldChg chg="modSp mod modNotesTx">
        <pc:chgData name="Annika Sparrer" userId="f039f821-f6fc-492f-8d0e-8583f9bf04d3" providerId="ADAL" clId="{A93E5509-14D2-4AC0-AD24-C62DF3F88278}" dt="2024-05-15T19:43:00.336" v="6521" actId="20577"/>
        <pc:sldMkLst>
          <pc:docMk/>
          <pc:sldMk cId="3114632622" sldId="282"/>
        </pc:sldMkLst>
        <pc:spChg chg="mod">
          <ac:chgData name="Annika Sparrer" userId="f039f821-f6fc-492f-8d0e-8583f9bf04d3" providerId="ADAL" clId="{A93E5509-14D2-4AC0-AD24-C62DF3F88278}" dt="2024-05-15T19:43:00.336" v="6521" actId="20577"/>
          <ac:spMkLst>
            <pc:docMk/>
            <pc:sldMk cId="3114632622" sldId="282"/>
            <ac:spMk id="2" creationId="{300BE899-7830-F72C-51B1-790CD2FE61E1}"/>
          </ac:spMkLst>
        </pc:spChg>
      </pc:sldChg>
      <pc:sldChg chg="ord">
        <pc:chgData name="Annika Sparrer" userId="f039f821-f6fc-492f-8d0e-8583f9bf04d3" providerId="ADAL" clId="{A93E5509-14D2-4AC0-AD24-C62DF3F88278}" dt="2024-05-14T09:34:51.095" v="6385"/>
        <pc:sldMkLst>
          <pc:docMk/>
          <pc:sldMk cId="3776930727" sldId="283"/>
        </pc:sldMkLst>
      </pc:sldChg>
      <pc:sldChg chg="modSp mod">
        <pc:chgData name="Annika Sparrer" userId="f039f821-f6fc-492f-8d0e-8583f9bf04d3" providerId="ADAL" clId="{A93E5509-14D2-4AC0-AD24-C62DF3F88278}" dt="2024-05-10T08:53:59.679" v="1630" actId="20577"/>
        <pc:sldMkLst>
          <pc:docMk/>
          <pc:sldMk cId="4085442648" sldId="284"/>
        </pc:sldMkLst>
        <pc:spChg chg="mod">
          <ac:chgData name="Annika Sparrer" userId="f039f821-f6fc-492f-8d0e-8583f9bf04d3" providerId="ADAL" clId="{A93E5509-14D2-4AC0-AD24-C62DF3F88278}" dt="2024-05-10T08:53:59.679" v="1630" actId="20577"/>
          <ac:spMkLst>
            <pc:docMk/>
            <pc:sldMk cId="4085442648" sldId="284"/>
            <ac:spMk id="8" creationId="{F82D2AB7-BD25-71A7-78A8-B87B099B1254}"/>
          </ac:spMkLst>
        </pc:spChg>
      </pc:sldChg>
      <pc:sldChg chg="modSp mod modNotesTx">
        <pc:chgData name="Annika Sparrer" userId="f039f821-f6fc-492f-8d0e-8583f9bf04d3" providerId="ADAL" clId="{A93E5509-14D2-4AC0-AD24-C62DF3F88278}" dt="2024-05-13T12:39:54.685" v="5229" actId="20577"/>
        <pc:sldMkLst>
          <pc:docMk/>
          <pc:sldMk cId="2889450703" sldId="285"/>
        </pc:sldMkLst>
        <pc:spChg chg="mod">
          <ac:chgData name="Annika Sparrer" userId="f039f821-f6fc-492f-8d0e-8583f9bf04d3" providerId="ADAL" clId="{A93E5509-14D2-4AC0-AD24-C62DF3F88278}" dt="2024-05-13T07:06:27.900" v="4128" actId="20577"/>
          <ac:spMkLst>
            <pc:docMk/>
            <pc:sldMk cId="2889450703" sldId="285"/>
            <ac:spMk id="8" creationId="{F007B23B-C194-669B-0845-6DA4043DC831}"/>
          </ac:spMkLst>
        </pc:spChg>
      </pc:sldChg>
      <pc:sldChg chg="addSp modSp mod modNotesTx">
        <pc:chgData name="Annika Sparrer" userId="f039f821-f6fc-492f-8d0e-8583f9bf04d3" providerId="ADAL" clId="{A93E5509-14D2-4AC0-AD24-C62DF3F88278}" dt="2024-05-13T07:13:11.909" v="4409" actId="20577"/>
        <pc:sldMkLst>
          <pc:docMk/>
          <pc:sldMk cId="128714386" sldId="286"/>
        </pc:sldMkLst>
        <pc:spChg chg="mod">
          <ac:chgData name="Annika Sparrer" userId="f039f821-f6fc-492f-8d0e-8583f9bf04d3" providerId="ADAL" clId="{A93E5509-14D2-4AC0-AD24-C62DF3F88278}" dt="2024-05-10T12:45:14.319" v="3756" actId="20577"/>
          <ac:spMkLst>
            <pc:docMk/>
            <pc:sldMk cId="128714386" sldId="286"/>
            <ac:spMk id="2" creationId="{3B4BAF3A-752A-E165-CB77-A7E7095FFB36}"/>
          </ac:spMkLst>
        </pc:spChg>
        <pc:spChg chg="add mod">
          <ac:chgData name="Annika Sparrer" userId="f039f821-f6fc-492f-8d0e-8583f9bf04d3" providerId="ADAL" clId="{A93E5509-14D2-4AC0-AD24-C62DF3F88278}" dt="2024-05-10T12:46:45.466" v="3760" actId="1076"/>
          <ac:spMkLst>
            <pc:docMk/>
            <pc:sldMk cId="128714386" sldId="286"/>
            <ac:spMk id="7" creationId="{0BC1C336-2B8C-B8D3-1B91-C98BFE00DA9E}"/>
          </ac:spMkLst>
        </pc:spChg>
        <pc:spChg chg="mod">
          <ac:chgData name="Annika Sparrer" userId="f039f821-f6fc-492f-8d0e-8583f9bf04d3" providerId="ADAL" clId="{A93E5509-14D2-4AC0-AD24-C62DF3F88278}" dt="2024-05-10T12:11:49.992" v="2490" actId="20577"/>
          <ac:spMkLst>
            <pc:docMk/>
            <pc:sldMk cId="128714386" sldId="286"/>
            <ac:spMk id="8" creationId="{F007B23B-C194-669B-0845-6DA4043DC831}"/>
          </ac:spMkLst>
        </pc:spChg>
        <pc:spChg chg="mod">
          <ac:chgData name="Annika Sparrer" userId="f039f821-f6fc-492f-8d0e-8583f9bf04d3" providerId="ADAL" clId="{A93E5509-14D2-4AC0-AD24-C62DF3F88278}" dt="2024-05-10T12:09:35.252" v="2332" actId="1076"/>
          <ac:spMkLst>
            <pc:docMk/>
            <pc:sldMk cId="128714386" sldId="286"/>
            <ac:spMk id="11" creationId="{90C1D886-40D1-7A59-9816-375588624C87}"/>
          </ac:spMkLst>
        </pc:spChg>
        <pc:spChg chg="mod">
          <ac:chgData name="Annika Sparrer" userId="f039f821-f6fc-492f-8d0e-8583f9bf04d3" providerId="ADAL" clId="{A93E5509-14D2-4AC0-AD24-C62DF3F88278}" dt="2024-05-10T12:46:38.338" v="3759" actId="1076"/>
          <ac:spMkLst>
            <pc:docMk/>
            <pc:sldMk cId="128714386" sldId="286"/>
            <ac:spMk id="13" creationId="{CB017687-851C-8165-28BC-7A1AAF9629F8}"/>
          </ac:spMkLst>
        </pc:spChg>
      </pc:sldChg>
      <pc:sldChg chg="modSp mod modNotesTx">
        <pc:chgData name="Annika Sparrer" userId="f039f821-f6fc-492f-8d0e-8583f9bf04d3" providerId="ADAL" clId="{A93E5509-14D2-4AC0-AD24-C62DF3F88278}" dt="2024-05-13T07:29:59.471" v="4878" actId="20577"/>
        <pc:sldMkLst>
          <pc:docMk/>
          <pc:sldMk cId="1102536160" sldId="287"/>
        </pc:sldMkLst>
        <pc:spChg chg="mod">
          <ac:chgData name="Annika Sparrer" userId="f039f821-f6fc-492f-8d0e-8583f9bf04d3" providerId="ADAL" clId="{A93E5509-14D2-4AC0-AD24-C62DF3F88278}" dt="2024-05-13T07:26:53.630" v="4621" actId="20577"/>
          <ac:spMkLst>
            <pc:docMk/>
            <pc:sldMk cId="1102536160" sldId="287"/>
            <ac:spMk id="8" creationId="{F007B23B-C194-669B-0845-6DA4043DC831}"/>
          </ac:spMkLst>
        </pc:spChg>
      </pc:sldChg>
      <pc:sldChg chg="modNotesTx">
        <pc:chgData name="Annika Sparrer" userId="f039f821-f6fc-492f-8d0e-8583f9bf04d3" providerId="ADAL" clId="{A93E5509-14D2-4AC0-AD24-C62DF3F88278}" dt="2024-05-15T19:22:50.404" v="6520" actId="20577"/>
        <pc:sldMkLst>
          <pc:docMk/>
          <pc:sldMk cId="1239771844" sldId="288"/>
        </pc:sldMkLst>
      </pc:sldChg>
      <pc:sldChg chg="addSp modSp add mod ord">
        <pc:chgData name="Annika Sparrer" userId="f039f821-f6fc-492f-8d0e-8583f9bf04d3" providerId="ADAL" clId="{A93E5509-14D2-4AC0-AD24-C62DF3F88278}" dt="2024-05-10T11:42:55.451" v="2207"/>
        <pc:sldMkLst>
          <pc:docMk/>
          <pc:sldMk cId="332887617" sldId="290"/>
        </pc:sldMkLst>
        <pc:spChg chg="mod">
          <ac:chgData name="Annika Sparrer" userId="f039f821-f6fc-492f-8d0e-8583f9bf04d3" providerId="ADAL" clId="{A93E5509-14D2-4AC0-AD24-C62DF3F88278}" dt="2024-05-10T11:42:40.603" v="2205" actId="115"/>
          <ac:spMkLst>
            <pc:docMk/>
            <pc:sldMk cId="332887617" sldId="290"/>
            <ac:spMk id="2" creationId="{00000000-0000-0000-0000-000000000000}"/>
          </ac:spMkLst>
        </pc:spChg>
        <pc:picChg chg="add mod">
          <ac:chgData name="Annika Sparrer" userId="f039f821-f6fc-492f-8d0e-8583f9bf04d3" providerId="ADAL" clId="{A93E5509-14D2-4AC0-AD24-C62DF3F88278}" dt="2024-05-10T07:28:43.643" v="142" actId="1076"/>
          <ac:picMkLst>
            <pc:docMk/>
            <pc:sldMk cId="332887617" sldId="290"/>
            <ac:picMk id="7" creationId="{B2DC106D-051D-EF93-BE53-444A8904DB95}"/>
          </ac:picMkLst>
        </pc:picChg>
      </pc:sldChg>
      <pc:sldChg chg="addSp delSp modSp add mod ord">
        <pc:chgData name="Annika Sparrer" userId="f039f821-f6fc-492f-8d0e-8583f9bf04d3" providerId="ADAL" clId="{A93E5509-14D2-4AC0-AD24-C62DF3F88278}" dt="2024-05-14T09:36:09.244" v="6396" actId="1076"/>
        <pc:sldMkLst>
          <pc:docMk/>
          <pc:sldMk cId="1668054857" sldId="291"/>
        </pc:sldMkLst>
        <pc:spChg chg="del">
          <ac:chgData name="Annika Sparrer" userId="f039f821-f6fc-492f-8d0e-8583f9bf04d3" providerId="ADAL" clId="{A93E5509-14D2-4AC0-AD24-C62DF3F88278}" dt="2024-05-10T07:41:27.113" v="153" actId="478"/>
          <ac:spMkLst>
            <pc:docMk/>
            <pc:sldMk cId="1668054857" sldId="291"/>
            <ac:spMk id="2" creationId="{00000000-0000-0000-0000-000000000000}"/>
          </ac:spMkLst>
        </pc:spChg>
        <pc:spChg chg="add mod">
          <ac:chgData name="Annika Sparrer" userId="f039f821-f6fc-492f-8d0e-8583f9bf04d3" providerId="ADAL" clId="{A93E5509-14D2-4AC0-AD24-C62DF3F88278}" dt="2024-05-14T09:36:04.543" v="6395" actId="1076"/>
          <ac:spMkLst>
            <pc:docMk/>
            <pc:sldMk cId="1668054857" sldId="291"/>
            <ac:spMk id="2" creationId="{E8389735-E94E-A1E8-8E49-288171B5C9F8}"/>
          </ac:spMkLst>
        </pc:spChg>
        <pc:spChg chg="add mod">
          <ac:chgData name="Annika Sparrer" userId="f039f821-f6fc-492f-8d0e-8583f9bf04d3" providerId="ADAL" clId="{A93E5509-14D2-4AC0-AD24-C62DF3F88278}" dt="2024-05-10T07:41:33.192" v="155" actId="1076"/>
          <ac:spMkLst>
            <pc:docMk/>
            <pc:sldMk cId="1668054857" sldId="291"/>
            <ac:spMk id="3" creationId="{17E3358F-1B45-5146-FBCB-6E466827C637}"/>
          </ac:spMkLst>
        </pc:spChg>
        <pc:spChg chg="mod">
          <ac:chgData name="Annika Sparrer" userId="f039f821-f6fc-492f-8d0e-8583f9bf04d3" providerId="ADAL" clId="{A93E5509-14D2-4AC0-AD24-C62DF3F88278}" dt="2024-05-10T07:41:42.035" v="156"/>
          <ac:spMkLst>
            <pc:docMk/>
            <pc:sldMk cId="1668054857" sldId="291"/>
            <ac:spMk id="9" creationId="{DEF107A3-3783-B7B9-07E6-2719BD6C4A2F}"/>
          </ac:spMkLst>
        </pc:spChg>
        <pc:spChg chg="mod">
          <ac:chgData name="Annika Sparrer" userId="f039f821-f6fc-492f-8d0e-8583f9bf04d3" providerId="ADAL" clId="{A93E5509-14D2-4AC0-AD24-C62DF3F88278}" dt="2024-05-10T07:41:42.035" v="156"/>
          <ac:spMkLst>
            <pc:docMk/>
            <pc:sldMk cId="1668054857" sldId="291"/>
            <ac:spMk id="10" creationId="{58E54333-38E2-3602-1E79-660FEE53B09F}"/>
          </ac:spMkLst>
        </pc:spChg>
        <pc:spChg chg="mod">
          <ac:chgData name="Annika Sparrer" userId="f039f821-f6fc-492f-8d0e-8583f9bf04d3" providerId="ADAL" clId="{A93E5509-14D2-4AC0-AD24-C62DF3F88278}" dt="2024-05-10T07:41:42.035" v="156"/>
          <ac:spMkLst>
            <pc:docMk/>
            <pc:sldMk cId="1668054857" sldId="291"/>
            <ac:spMk id="12" creationId="{D2A8D399-3071-7E6B-7057-E7E5625D24F0}"/>
          </ac:spMkLst>
        </pc:spChg>
        <pc:spChg chg="mod">
          <ac:chgData name="Annika Sparrer" userId="f039f821-f6fc-492f-8d0e-8583f9bf04d3" providerId="ADAL" clId="{A93E5509-14D2-4AC0-AD24-C62DF3F88278}" dt="2024-05-10T07:41:42.035" v="156"/>
          <ac:spMkLst>
            <pc:docMk/>
            <pc:sldMk cId="1668054857" sldId="291"/>
            <ac:spMk id="13" creationId="{F2C53625-2C8A-B1B3-0139-3A51AAB74F98}"/>
          </ac:spMkLst>
        </pc:spChg>
        <pc:spChg chg="del mod">
          <ac:chgData name="Annika Sparrer" userId="f039f821-f6fc-492f-8d0e-8583f9bf04d3" providerId="ADAL" clId="{A93E5509-14D2-4AC0-AD24-C62DF3F88278}" dt="2024-05-14T09:35:42.365" v="6391" actId="478"/>
          <ac:spMkLst>
            <pc:docMk/>
            <pc:sldMk cId="1668054857" sldId="291"/>
            <ac:spMk id="15" creationId="{FE0AEFB7-2ECA-3F8A-9B76-8ED61C7C74C7}"/>
          </ac:spMkLst>
        </pc:spChg>
        <pc:spChg chg="mod">
          <ac:chgData name="Annika Sparrer" userId="f039f821-f6fc-492f-8d0e-8583f9bf04d3" providerId="ADAL" clId="{A93E5509-14D2-4AC0-AD24-C62DF3F88278}" dt="2024-05-14T09:36:09.244" v="6396" actId="1076"/>
          <ac:spMkLst>
            <pc:docMk/>
            <pc:sldMk cId="1668054857" sldId="291"/>
            <ac:spMk id="16" creationId="{8A119F88-A785-760F-92BB-BB5D5AF08224}"/>
          </ac:spMkLst>
        </pc:spChg>
        <pc:spChg chg="mod">
          <ac:chgData name="Annika Sparrer" userId="f039f821-f6fc-492f-8d0e-8583f9bf04d3" providerId="ADAL" clId="{A93E5509-14D2-4AC0-AD24-C62DF3F88278}" dt="2024-05-14T09:35:38.404" v="6390" actId="1076"/>
          <ac:spMkLst>
            <pc:docMk/>
            <pc:sldMk cId="1668054857" sldId="291"/>
            <ac:spMk id="18" creationId="{9D0CBEEC-14E5-DA55-8D24-9EC61027A645}"/>
          </ac:spMkLst>
        </pc:spChg>
        <pc:spChg chg="mod">
          <ac:chgData name="Annika Sparrer" userId="f039f821-f6fc-492f-8d0e-8583f9bf04d3" providerId="ADAL" clId="{A93E5509-14D2-4AC0-AD24-C62DF3F88278}" dt="2024-05-14T09:35:57.611" v="6394" actId="1076"/>
          <ac:spMkLst>
            <pc:docMk/>
            <pc:sldMk cId="1668054857" sldId="291"/>
            <ac:spMk id="19" creationId="{5318A0CF-3FCE-0593-B2E1-0633463F51B8}"/>
          </ac:spMkLst>
        </pc:spChg>
        <pc:spChg chg="mod">
          <ac:chgData name="Annika Sparrer" userId="f039f821-f6fc-492f-8d0e-8583f9bf04d3" providerId="ADAL" clId="{A93E5509-14D2-4AC0-AD24-C62DF3F88278}" dt="2024-05-10T07:41:42.035" v="156"/>
          <ac:spMkLst>
            <pc:docMk/>
            <pc:sldMk cId="1668054857" sldId="291"/>
            <ac:spMk id="20" creationId="{78207C1A-2E70-0BD4-BBEB-24D330835A5D}"/>
          </ac:spMkLst>
        </pc:spChg>
        <pc:spChg chg="mod">
          <ac:chgData name="Annika Sparrer" userId="f039f821-f6fc-492f-8d0e-8583f9bf04d3" providerId="ADAL" clId="{A93E5509-14D2-4AC0-AD24-C62DF3F88278}" dt="2024-05-10T07:41:42.035" v="156"/>
          <ac:spMkLst>
            <pc:docMk/>
            <pc:sldMk cId="1668054857" sldId="291"/>
            <ac:spMk id="21" creationId="{D306826E-B451-BA83-0BC8-0421967E9B02}"/>
          </ac:spMkLst>
        </pc:spChg>
        <pc:spChg chg="mod">
          <ac:chgData name="Annika Sparrer" userId="f039f821-f6fc-492f-8d0e-8583f9bf04d3" providerId="ADAL" clId="{A93E5509-14D2-4AC0-AD24-C62DF3F88278}" dt="2024-05-10T07:41:42.035" v="156"/>
          <ac:spMkLst>
            <pc:docMk/>
            <pc:sldMk cId="1668054857" sldId="291"/>
            <ac:spMk id="23" creationId="{DA17C4CA-06C1-F169-D105-C16E99560C4B}"/>
          </ac:spMkLst>
        </pc:spChg>
        <pc:spChg chg="mod">
          <ac:chgData name="Annika Sparrer" userId="f039f821-f6fc-492f-8d0e-8583f9bf04d3" providerId="ADAL" clId="{A93E5509-14D2-4AC0-AD24-C62DF3F88278}" dt="2024-05-10T07:41:42.035" v="156"/>
          <ac:spMkLst>
            <pc:docMk/>
            <pc:sldMk cId="1668054857" sldId="291"/>
            <ac:spMk id="25" creationId="{8D40F2B9-9932-30A7-508F-85084A19CABD}"/>
          </ac:spMkLst>
        </pc:spChg>
        <pc:spChg chg="mod">
          <ac:chgData name="Annika Sparrer" userId="f039f821-f6fc-492f-8d0e-8583f9bf04d3" providerId="ADAL" clId="{A93E5509-14D2-4AC0-AD24-C62DF3F88278}" dt="2024-05-10T07:41:42.035" v="156"/>
          <ac:spMkLst>
            <pc:docMk/>
            <pc:sldMk cId="1668054857" sldId="291"/>
            <ac:spMk id="26" creationId="{2F35DF3D-15BB-C2A8-2597-D90CA35A1E44}"/>
          </ac:spMkLst>
        </pc:spChg>
        <pc:spChg chg="mod">
          <ac:chgData name="Annika Sparrer" userId="f039f821-f6fc-492f-8d0e-8583f9bf04d3" providerId="ADAL" clId="{A93E5509-14D2-4AC0-AD24-C62DF3F88278}" dt="2024-05-10T07:41:42.035" v="156"/>
          <ac:spMkLst>
            <pc:docMk/>
            <pc:sldMk cId="1668054857" sldId="291"/>
            <ac:spMk id="27" creationId="{B518A81E-7D8F-ADB7-ADBD-10230AF4E774}"/>
          </ac:spMkLst>
        </pc:spChg>
        <pc:spChg chg="mod">
          <ac:chgData name="Annika Sparrer" userId="f039f821-f6fc-492f-8d0e-8583f9bf04d3" providerId="ADAL" clId="{A93E5509-14D2-4AC0-AD24-C62DF3F88278}" dt="2024-05-10T07:41:42.035" v="156"/>
          <ac:spMkLst>
            <pc:docMk/>
            <pc:sldMk cId="1668054857" sldId="291"/>
            <ac:spMk id="28" creationId="{B6A2842E-E844-4C66-D0D8-4829BB2EB2A1}"/>
          </ac:spMkLst>
        </pc:spChg>
        <pc:spChg chg="mod">
          <ac:chgData name="Annika Sparrer" userId="f039f821-f6fc-492f-8d0e-8583f9bf04d3" providerId="ADAL" clId="{A93E5509-14D2-4AC0-AD24-C62DF3F88278}" dt="2024-05-10T07:41:42.035" v="156"/>
          <ac:spMkLst>
            <pc:docMk/>
            <pc:sldMk cId="1668054857" sldId="291"/>
            <ac:spMk id="29" creationId="{709A000C-71A5-51DA-AB7C-856BFD02C8A8}"/>
          </ac:spMkLst>
        </pc:spChg>
        <pc:grpChg chg="add mod">
          <ac:chgData name="Annika Sparrer" userId="f039f821-f6fc-492f-8d0e-8583f9bf04d3" providerId="ADAL" clId="{A93E5509-14D2-4AC0-AD24-C62DF3F88278}" dt="2024-05-10T07:41:42.035" v="156"/>
          <ac:grpSpMkLst>
            <pc:docMk/>
            <pc:sldMk cId="1668054857" sldId="291"/>
            <ac:grpSpMk id="7" creationId="{3F7A5FD0-156A-6FD1-5D22-200B1105D6C3}"/>
          </ac:grpSpMkLst>
        </pc:grpChg>
        <pc:grpChg chg="mod">
          <ac:chgData name="Annika Sparrer" userId="f039f821-f6fc-492f-8d0e-8583f9bf04d3" providerId="ADAL" clId="{A93E5509-14D2-4AC0-AD24-C62DF3F88278}" dt="2024-05-10T07:41:42.035" v="156"/>
          <ac:grpSpMkLst>
            <pc:docMk/>
            <pc:sldMk cId="1668054857" sldId="291"/>
            <ac:grpSpMk id="8" creationId="{E197E7E8-A19D-3388-2D1C-E7014E050A53}"/>
          </ac:grpSpMkLst>
        </pc:grpChg>
        <pc:grpChg chg="mod">
          <ac:chgData name="Annika Sparrer" userId="f039f821-f6fc-492f-8d0e-8583f9bf04d3" providerId="ADAL" clId="{A93E5509-14D2-4AC0-AD24-C62DF3F88278}" dt="2024-05-10T07:41:42.035" v="156"/>
          <ac:grpSpMkLst>
            <pc:docMk/>
            <pc:sldMk cId="1668054857" sldId="291"/>
            <ac:grpSpMk id="11" creationId="{2F614BD9-2795-D45C-30F0-A3CCAD541F31}"/>
          </ac:grpSpMkLst>
        </pc:grpChg>
        <pc:grpChg chg="mod">
          <ac:chgData name="Annika Sparrer" userId="f039f821-f6fc-492f-8d0e-8583f9bf04d3" providerId="ADAL" clId="{A93E5509-14D2-4AC0-AD24-C62DF3F88278}" dt="2024-05-10T07:41:42.035" v="156"/>
          <ac:grpSpMkLst>
            <pc:docMk/>
            <pc:sldMk cId="1668054857" sldId="291"/>
            <ac:grpSpMk id="14" creationId="{45E563A8-C44D-E7FF-AEB7-1DFAFE166BD3}"/>
          </ac:grpSpMkLst>
        </pc:grpChg>
        <pc:grpChg chg="mod">
          <ac:chgData name="Annika Sparrer" userId="f039f821-f6fc-492f-8d0e-8583f9bf04d3" providerId="ADAL" clId="{A93E5509-14D2-4AC0-AD24-C62DF3F88278}" dt="2024-05-10T07:41:42.035" v="156"/>
          <ac:grpSpMkLst>
            <pc:docMk/>
            <pc:sldMk cId="1668054857" sldId="291"/>
            <ac:grpSpMk id="17" creationId="{CE72E3B1-9966-E76E-572A-FE9BF3D9A4DA}"/>
          </ac:grpSpMkLst>
        </pc:grpChg>
      </pc:sldChg>
      <pc:sldChg chg="modSp add mod ord modNotesTx">
        <pc:chgData name="Annika Sparrer" userId="f039f821-f6fc-492f-8d0e-8583f9bf04d3" providerId="ADAL" clId="{A93E5509-14D2-4AC0-AD24-C62DF3F88278}" dt="2024-05-13T12:57:54.728" v="5663" actId="113"/>
        <pc:sldMkLst>
          <pc:docMk/>
          <pc:sldMk cId="173558446" sldId="292"/>
        </pc:sldMkLst>
        <pc:spChg chg="mod">
          <ac:chgData name="Annika Sparrer" userId="f039f821-f6fc-492f-8d0e-8583f9bf04d3" providerId="ADAL" clId="{A93E5509-14D2-4AC0-AD24-C62DF3F88278}" dt="2024-05-13T07:42:18.266" v="5077" actId="20577"/>
          <ac:spMkLst>
            <pc:docMk/>
            <pc:sldMk cId="173558446" sldId="29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BC3AE-877E-4C92-AE02-6A86870715DD}"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AC1210-5F1D-4A45-95EB-C976DA37BB80}" type="slidenum">
              <a:rPr lang="en-US" smtClean="0"/>
              <a:t>‹#›</a:t>
            </a:fld>
            <a:endParaRPr lang="en-US"/>
          </a:p>
        </p:txBody>
      </p:sp>
    </p:spTree>
    <p:extLst>
      <p:ext uri="{BB962C8B-B14F-4D97-AF65-F5344CB8AC3E}">
        <p14:creationId xmlns:p14="http://schemas.microsoft.com/office/powerpoint/2010/main" val="368337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introduction of Martin Schenk:</a:t>
            </a:r>
          </a:p>
          <a:p>
            <a:endParaRPr lang="en-US" dirty="0"/>
          </a:p>
          <a:p>
            <a:r>
              <a:rPr lang="en-US" dirty="0"/>
              <a:t>Martin Schenk is the deputy Director of Diakonie Austria and a highly recognized expert in social affairs. The psychologist is the co-founder of the Austrian “</a:t>
            </a:r>
            <a:r>
              <a:rPr lang="en-US" dirty="0" err="1"/>
              <a:t>Armutskonferenz</a:t>
            </a:r>
            <a:r>
              <a:rPr lang="en-US" dirty="0"/>
              <a:t>” (Poverty Conference), initiator of many other initiatives, and author of several books. His latest book “Bread and Roses” was only published recently, I am sure that we will hear more about it today. He mainly focuses on the topics health, children and teenagers, education, and civil society. Next to his work for Diakonie Austria, he is a lecturer at the University of Applied Sciences Vienna and member of the Human Rights Advisory Council to the Austrian Ombudsman Board. Thank you very much for accepting the invitation and being here today. We are looking forward to your input and fruitful discussions. </a:t>
            </a:r>
          </a:p>
        </p:txBody>
      </p:sp>
      <p:sp>
        <p:nvSpPr>
          <p:cNvPr id="4" name="Slide Number Placeholder 3"/>
          <p:cNvSpPr>
            <a:spLocks noGrp="1"/>
          </p:cNvSpPr>
          <p:nvPr>
            <p:ph type="sldNum" sz="quarter" idx="5"/>
          </p:nvPr>
        </p:nvSpPr>
        <p:spPr/>
        <p:txBody>
          <a:bodyPr/>
          <a:lstStyle/>
          <a:p>
            <a:fld id="{1AAC1210-5F1D-4A45-95EB-C976DA37BB80}" type="slidenum">
              <a:rPr lang="en-US" smtClean="0"/>
              <a:t>1</a:t>
            </a:fld>
            <a:endParaRPr lang="en-US"/>
          </a:p>
        </p:txBody>
      </p:sp>
    </p:spTree>
    <p:extLst>
      <p:ext uri="{BB962C8B-B14F-4D97-AF65-F5344CB8AC3E}">
        <p14:creationId xmlns:p14="http://schemas.microsoft.com/office/powerpoint/2010/main" val="381779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t>
            </a:r>
            <a:r>
              <a:rPr lang="en-US" b="1" dirty="0"/>
              <a:t>AROPE</a:t>
            </a:r>
            <a:r>
              <a:rPr lang="en-US" dirty="0"/>
              <a:t> and </a:t>
            </a:r>
            <a:r>
              <a:rPr lang="en-US" b="1" dirty="0"/>
              <a:t>living in rural and remote areas </a:t>
            </a:r>
            <a:r>
              <a:rPr lang="en-US" dirty="0"/>
              <a:t>have a significant </a:t>
            </a:r>
            <a:r>
              <a:rPr lang="en-US" b="1" dirty="0"/>
              <a:t>impact on the possibility of accessing essential services</a:t>
            </a:r>
            <a:r>
              <a:rPr lang="en-US" dirty="0"/>
              <a:t>.</a:t>
            </a:r>
          </a:p>
          <a:p>
            <a:endParaRPr lang="en-US" dirty="0"/>
          </a:p>
          <a:p>
            <a:r>
              <a:rPr lang="en-US" dirty="0"/>
              <a:t>Access or </a:t>
            </a:r>
            <a:r>
              <a:rPr lang="en-US" b="1" dirty="0"/>
              <a:t>lack of access to one of the services listed in principle 20 can influence access to the others</a:t>
            </a:r>
            <a:r>
              <a:rPr lang="en-US" dirty="0"/>
              <a:t>. While the services listed in principle 20 are of different natures, they all support access to a wider set of enabling goods and services that are key to actively participating in society and in the </a:t>
            </a:r>
            <a:r>
              <a:rPr lang="en-US" dirty="0" err="1"/>
              <a:t>labour</a:t>
            </a:r>
            <a:r>
              <a:rPr lang="en-US" dirty="0"/>
              <a:t> market.</a:t>
            </a:r>
          </a:p>
          <a:p>
            <a:r>
              <a:rPr lang="en-US" dirty="0"/>
              <a:t>The analysis confirms that the inability to afford an item is likely to be correlated with the inability to afford another item, which underlines that households that are not able to afford one service might not be able to afford others. </a:t>
            </a:r>
          </a:p>
          <a:p>
            <a:endParaRPr lang="en-US" dirty="0"/>
          </a:p>
          <a:p>
            <a:r>
              <a:rPr lang="en-US" dirty="0"/>
              <a:t>On top of the analysis of access to specific essential services provided in former chapters, another relevant – although indirect – aspect is facing arrears on utility bills, which cover heating, electricity, gas, water, etc. In 2022, people who were AROP experienced a much higher level of arrears on utility bills than the overall population (15.6% compared with 6.9%).</a:t>
            </a:r>
          </a:p>
        </p:txBody>
      </p:sp>
      <p:sp>
        <p:nvSpPr>
          <p:cNvPr id="4" name="Slide Number Placeholder 3"/>
          <p:cNvSpPr>
            <a:spLocks noGrp="1"/>
          </p:cNvSpPr>
          <p:nvPr>
            <p:ph type="sldNum" sz="quarter" idx="5"/>
          </p:nvPr>
        </p:nvSpPr>
        <p:spPr/>
        <p:txBody>
          <a:bodyPr/>
          <a:lstStyle/>
          <a:p>
            <a:fld id="{1AAC1210-5F1D-4A45-95EB-C976DA37BB80}" type="slidenum">
              <a:rPr lang="en-US" smtClean="0"/>
              <a:t>15</a:t>
            </a:fld>
            <a:endParaRPr lang="en-US"/>
          </a:p>
        </p:txBody>
      </p:sp>
    </p:spTree>
    <p:extLst>
      <p:ext uri="{BB962C8B-B14F-4D97-AF65-F5344CB8AC3E}">
        <p14:creationId xmlns:p14="http://schemas.microsoft.com/office/powerpoint/2010/main" val="204165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again, the EC staff working document mainly focuses on affordability and addresses itself the lack of data regarding accessibility and availability. </a:t>
            </a:r>
          </a:p>
        </p:txBody>
      </p:sp>
      <p:sp>
        <p:nvSpPr>
          <p:cNvPr id="4" name="Slide Number Placeholder 3"/>
          <p:cNvSpPr>
            <a:spLocks noGrp="1"/>
          </p:cNvSpPr>
          <p:nvPr>
            <p:ph type="sldNum" sz="quarter" idx="5"/>
          </p:nvPr>
        </p:nvSpPr>
        <p:spPr/>
        <p:txBody>
          <a:bodyPr/>
          <a:lstStyle/>
          <a:p>
            <a:fld id="{1AAC1210-5F1D-4A45-95EB-C976DA37BB80}" type="slidenum">
              <a:rPr lang="en-US" smtClean="0"/>
              <a:t>17</a:t>
            </a:fld>
            <a:endParaRPr lang="en-US"/>
          </a:p>
        </p:txBody>
      </p:sp>
    </p:spTree>
    <p:extLst>
      <p:ext uri="{BB962C8B-B14F-4D97-AF65-F5344CB8AC3E}">
        <p14:creationId xmlns:p14="http://schemas.microsoft.com/office/powerpoint/2010/main" val="2155348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 to Martin: </a:t>
            </a:r>
            <a:endParaRPr lang="en-US" dirty="0"/>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Most of the available data shows the level of material deprivation and its consequences. Social deprivation is often overseen and not considered in policies. How can policies be more inclusive and how can we reduce the consequences of social deprivation in our solutions?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“People affected by poverty isolate themselves and consider themselves guilty of their fate” &amp; “They don’t fight poverty, they fight people living in poverty” – how can we overcome this neglect of a structural dimension of poverty? Is the acknowledgment that essential services are a major principle of social Europe and that everyone should have access to them a first step in the right direction?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Studies show that the welfare state and its system of financial redistribution can lead to declining approval and support of the middle class if it is super-targeted and only supports those in dire need (according to their income). As you have pointed out in your book, in those cases the middle class and people just above the poverty level pay into the welfare system but don’t benefit from it themselves. In times of austerity, how can we develop inclusive and sustainable policies that specifically support those in poverty as well as the middle class? (A similar example from the homelessness sector: Do we invest the money in homelessness prevention or emergency shelters in times when there is not enough money for both options)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What role play stereotypes and narratives about people experiencing poverty in decision and policy making and how can we overcome those stereotypes?  </a:t>
            </a:r>
          </a:p>
          <a:p>
            <a:pPr algn="just" rtl="0" fontAlgn="base">
              <a:buFont typeface="Arial" panose="020B0604020202020204" pitchFamily="34" charset="0"/>
              <a:buChar char="•"/>
            </a:pPr>
            <a:endParaRPr lang="en-US" sz="1800" b="0" i="0" dirty="0">
              <a:solidFill>
                <a:srgbClr val="000000"/>
              </a:solidFill>
              <a:effectLst/>
              <a:highlight>
                <a:srgbClr val="FFFFFF"/>
              </a:highlight>
              <a:latin typeface="Arial" panose="020B0604020202020204" pitchFamily="34" charset="0"/>
            </a:endParaRPr>
          </a:p>
          <a:p>
            <a:pPr algn="just" rtl="0" fontAlgn="base">
              <a:buFont typeface="Arial" panose="020B0604020202020204" pitchFamily="34" charset="0"/>
              <a:buNone/>
            </a:pPr>
            <a:r>
              <a:rPr lang="en-US" sz="1800" b="1" i="0" dirty="0">
                <a:solidFill>
                  <a:srgbClr val="000000"/>
                </a:solidFill>
                <a:effectLst/>
                <a:highlight>
                  <a:srgbClr val="FFFFFF"/>
                </a:highlight>
                <a:latin typeface="Arial" panose="020B0604020202020204" pitchFamily="34" charset="0"/>
              </a:rPr>
              <a:t>General questions:</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The Green Deal holds many opportunities to simplify and extend access to essential services, such as access to public transport or digital communication. However, if we don’t take into account the social aspect of the green deal, we might end up with the contrary: high energy prices, high prices for public transport, etc. How do we ensure that essential services are considered in green policies and are at the heart of the just transition?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How do we ensure the provision of essential services in times of austerity?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Do we have to shift the narrative/shed light on the enabling factor of essential services (such as access to the labor market) and link it to other pressing issues such as the housing crisis to ensure policymakers act upon it?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Considering the high levels of child poverty across the EU and taking into account the European Child Guarantee, how can we ensure access to essential services for children?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There is no general definition of essential services. The EPSR does include the 6 different key elements we presented but there are discussions about broader concepts. Do you think the conceptualization by the EC is helpful? What is missing?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Discussion: Should health care, education, etc. be considered essential services? How do we draw the line in defining essential services?</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Universal basic services &gt;&lt; essential services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From your experience, what are the biggest challenges in accessing essential services for a diverse range of target groups? </a:t>
            </a:r>
          </a:p>
          <a:p>
            <a:pPr algn="just" rtl="0" fontAlgn="base">
              <a:buFont typeface="Arial" panose="020B0604020202020204" pitchFamily="34" charset="0"/>
              <a:buChar char="•"/>
            </a:pPr>
            <a:r>
              <a:rPr lang="en-US" sz="1800" b="0" i="0" dirty="0">
                <a:solidFill>
                  <a:srgbClr val="000000"/>
                </a:solidFill>
                <a:effectLst/>
                <a:highlight>
                  <a:srgbClr val="FFFFFF"/>
                </a:highlight>
                <a:latin typeface="Arial" panose="020B0604020202020204" pitchFamily="34" charset="0"/>
              </a:rPr>
              <a:t> Can you share best practices and projects that enable access to essential services? </a:t>
            </a:r>
          </a:p>
          <a:p>
            <a:endParaRPr lang="en-US" dirty="0"/>
          </a:p>
          <a:p>
            <a:r>
              <a:rPr lang="en-US" b="1" dirty="0"/>
              <a:t>Questions sent via email:</a:t>
            </a:r>
          </a:p>
          <a:p>
            <a:pPr marL="342900" lvl="0" indent="-342900">
              <a:buSzPts val="1000"/>
              <a:buFont typeface="Symbol" panose="05050102010706020507" pitchFamily="18" charset="2"/>
              <a:buChar char=""/>
              <a:tabLst>
                <a:tab pos="457200" algn="l"/>
              </a:tabLst>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ptos" panose="020B0004020202020204" pitchFamily="34" charset="0"/>
              </a:rPr>
              <a:t>Do you run services and/or projects in one of the following areas: access to water, sanitation, electricity, transport, digital communication, financial services? If yes, what are the main target groups?</a:t>
            </a:r>
            <a:endParaRPr lang="en-US" sz="1800" dirty="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ptos" panose="020B0004020202020204" pitchFamily="34" charset="0"/>
              </a:rPr>
              <a:t>How do you prioritize which essential services to focus on in your work, considering limited resources and competing needs?</a:t>
            </a:r>
            <a:endParaRPr lang="en-US" sz="1800" dirty="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ptos" panose="020B0004020202020204" pitchFamily="34" charset="0"/>
              </a:rPr>
              <a:t>In your national context, do access, availability, and affordability of essential services play a role in political debates, media coverage, etc.?</a:t>
            </a:r>
            <a:endParaRPr lang="en-US" sz="1800" dirty="0">
              <a:solidFill>
                <a:srgbClr val="000000"/>
              </a:solidFill>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highlight>
                  <a:srgbClr val="FFFFFF"/>
                </a:highlight>
                <a:latin typeface="Aptos" panose="020B0004020202020204" pitchFamily="34" charset="0"/>
                <a:ea typeface="Times New Roman" panose="02020603050405020304" pitchFamily="18" charset="0"/>
                <a:cs typeface="Aptos" panose="020B0004020202020204" pitchFamily="34" charset="0"/>
              </a:rPr>
              <a:t>In your national context, what are the most significant barriers or challenges hindering access to essential services, and how do they impact different segments of the population?</a:t>
            </a:r>
            <a:endParaRPr lang="en-US" dirty="0"/>
          </a:p>
        </p:txBody>
      </p:sp>
      <p:sp>
        <p:nvSpPr>
          <p:cNvPr id="4" name="Slide Number Placeholder 3"/>
          <p:cNvSpPr>
            <a:spLocks noGrp="1"/>
          </p:cNvSpPr>
          <p:nvPr>
            <p:ph type="sldNum" sz="quarter" idx="5"/>
          </p:nvPr>
        </p:nvSpPr>
        <p:spPr/>
        <p:txBody>
          <a:bodyPr/>
          <a:lstStyle/>
          <a:p>
            <a:fld id="{1AAC1210-5F1D-4A45-95EB-C976DA37BB80}" type="slidenum">
              <a:rPr lang="en-US" smtClean="0"/>
              <a:t>18</a:t>
            </a:fld>
            <a:endParaRPr lang="en-US"/>
          </a:p>
        </p:txBody>
      </p:sp>
    </p:spTree>
    <p:extLst>
      <p:ext uri="{BB962C8B-B14F-4D97-AF65-F5344CB8AC3E}">
        <p14:creationId xmlns:p14="http://schemas.microsoft.com/office/powerpoint/2010/main" val="162196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Services of General (Economic) Interest</a:t>
            </a:r>
            <a:r>
              <a:rPr lang="en-US" dirty="0"/>
              <a:t>: These are services that public authorities of the EU Member States classify as being of general interest and are therefore </a:t>
            </a:r>
            <a:r>
              <a:rPr lang="en-US" u="sng" dirty="0"/>
              <a:t>subject to specific public service obligations</a:t>
            </a:r>
            <a:r>
              <a:rPr lang="en-US" dirty="0"/>
              <a:t>. They can be provided either by the state or by the private sector and are divided into two categories: economic and non-economic.</a:t>
            </a:r>
          </a:p>
        </p:txBody>
      </p:sp>
      <p:sp>
        <p:nvSpPr>
          <p:cNvPr id="4" name="Slide Number Placeholder 3"/>
          <p:cNvSpPr>
            <a:spLocks noGrp="1"/>
          </p:cNvSpPr>
          <p:nvPr>
            <p:ph type="sldNum" sz="quarter" idx="5"/>
          </p:nvPr>
        </p:nvSpPr>
        <p:spPr/>
        <p:txBody>
          <a:bodyPr/>
          <a:lstStyle/>
          <a:p>
            <a:fld id="{1AAC1210-5F1D-4A45-95EB-C976DA37BB80}" type="slidenum">
              <a:rPr lang="en-US" smtClean="0"/>
              <a:t>5</a:t>
            </a:fld>
            <a:endParaRPr lang="en-US"/>
          </a:p>
        </p:txBody>
      </p:sp>
    </p:spTree>
    <p:extLst>
      <p:ext uri="{BB962C8B-B14F-4D97-AF65-F5344CB8AC3E}">
        <p14:creationId xmlns:p14="http://schemas.microsoft.com/office/powerpoint/2010/main" val="338850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Gothenburg Summit 2017</a:t>
            </a:r>
            <a:r>
              <a:rPr lang="en-US" dirty="0"/>
              <a:t>: EPSR as “the beacon guiding us towards a strong, social Europe that is fair, inclusive, and full of opportunity for the 21</a:t>
            </a:r>
            <a:r>
              <a:rPr lang="en-US" baseline="30000" dirty="0"/>
              <a:t>st</a:t>
            </a:r>
            <a:r>
              <a:rPr lang="en-US" dirty="0"/>
              <a:t> century”</a:t>
            </a:r>
          </a:p>
          <a:p>
            <a:endParaRPr lang="en-US" dirty="0"/>
          </a:p>
          <a:p>
            <a:r>
              <a:rPr lang="en-US" b="1" dirty="0"/>
              <a:t>Porto Social Summit 2021</a:t>
            </a:r>
            <a:r>
              <a:rPr lang="en-US" dirty="0"/>
              <a:t>: reinforcement of the commitment to the EPSR and setting the headline targets (by 2030: 15 million out of poverty, 60% of adults should be in training every year, 78% of the population should be employed). Action plan was later adopted.</a:t>
            </a:r>
          </a:p>
          <a:p>
            <a:endParaRPr lang="en-US" dirty="0"/>
          </a:p>
          <a:p>
            <a:r>
              <a:rPr lang="en-US" b="1" dirty="0"/>
              <a:t>EPSR action plan</a:t>
            </a:r>
            <a:r>
              <a:rPr lang="en-US" dirty="0"/>
              <a:t>: The EC published a report on access to essential services in June 2023. </a:t>
            </a:r>
            <a:r>
              <a:rPr lang="en-US" b="0" i="0" dirty="0">
                <a:solidFill>
                  <a:srgbClr val="000000"/>
                </a:solidFill>
                <a:effectLst/>
                <a:highlight>
                  <a:srgbClr val="FFFFFF"/>
                </a:highlight>
                <a:latin typeface="Arial" panose="020B0604020202020204" pitchFamily="34" charset="0"/>
              </a:rPr>
              <a:t>However, even though the </a:t>
            </a:r>
            <a:r>
              <a:rPr lang="en-US" b="1" i="0" dirty="0">
                <a:solidFill>
                  <a:srgbClr val="000000"/>
                </a:solidFill>
                <a:effectLst/>
                <a:highlight>
                  <a:srgbClr val="FFFFFF"/>
                </a:highlight>
                <a:latin typeface="Arial" panose="020B0604020202020204" pitchFamily="34" charset="0"/>
              </a:rPr>
              <a:t>need for access, availability, and affordability </a:t>
            </a:r>
            <a:r>
              <a:rPr lang="en-US" b="0" i="0" dirty="0">
                <a:solidFill>
                  <a:srgbClr val="000000"/>
                </a:solidFill>
                <a:effectLst/>
                <a:highlight>
                  <a:srgbClr val="FFFFFF"/>
                </a:highlight>
                <a:latin typeface="Arial" panose="020B0604020202020204" pitchFamily="34" charset="0"/>
              </a:rPr>
              <a:t>of essential services is acknowledged and anchored in the Pillar, </a:t>
            </a:r>
            <a:r>
              <a:rPr lang="en-US" b="1" i="0" dirty="0">
                <a:solidFill>
                  <a:srgbClr val="000000"/>
                </a:solidFill>
                <a:effectLst/>
                <a:highlight>
                  <a:srgbClr val="FFFFFF"/>
                </a:highlight>
                <a:latin typeface="Arial" panose="020B0604020202020204" pitchFamily="34" charset="0"/>
              </a:rPr>
              <a:t>action for its implementation is underrepresented </a:t>
            </a:r>
            <a:r>
              <a:rPr lang="en-US" b="0" i="0" dirty="0">
                <a:solidFill>
                  <a:srgbClr val="000000"/>
                </a:solidFill>
                <a:effectLst/>
                <a:highlight>
                  <a:srgbClr val="FFFFFF"/>
                </a:highlight>
                <a:latin typeface="Arial" panose="020B0604020202020204" pitchFamily="34" charset="0"/>
              </a:rPr>
              <a:t>in the Commission’s Action Plan. While it is pointed out that “effective access to essential services (…) is key to guaranteeing social and economic inclusion”, there are </a:t>
            </a:r>
            <a:r>
              <a:rPr lang="en-US" b="1" i="0" dirty="0">
                <a:solidFill>
                  <a:srgbClr val="000000"/>
                </a:solidFill>
                <a:effectLst/>
                <a:highlight>
                  <a:srgbClr val="FFFFFF"/>
                </a:highlight>
                <a:latin typeface="Arial" panose="020B0604020202020204" pitchFamily="34" charset="0"/>
              </a:rPr>
              <a:t>few explanations and measurements considering the implementation </a:t>
            </a:r>
            <a:r>
              <a:rPr lang="en-US" b="0" i="0" dirty="0">
                <a:solidFill>
                  <a:srgbClr val="000000"/>
                </a:solidFill>
                <a:effectLst/>
                <a:highlight>
                  <a:srgbClr val="FFFFFF"/>
                </a:highlight>
                <a:latin typeface="Arial" panose="020B0604020202020204" pitchFamily="34" charset="0"/>
              </a:rPr>
              <a:t>of principle 20. The European Commission delivered its </a:t>
            </a:r>
            <a:r>
              <a:rPr lang="en-US" b="1" i="0" dirty="0">
                <a:solidFill>
                  <a:srgbClr val="000000"/>
                </a:solidFill>
                <a:effectLst/>
                <a:highlight>
                  <a:srgbClr val="FFFFFF"/>
                </a:highlight>
                <a:latin typeface="Arial" panose="020B0604020202020204" pitchFamily="34" charset="0"/>
              </a:rPr>
              <a:t>staff working report </a:t>
            </a:r>
            <a:r>
              <a:rPr lang="en-US" b="0" i="0" dirty="0">
                <a:solidFill>
                  <a:srgbClr val="000000"/>
                </a:solidFill>
                <a:effectLst/>
                <a:highlight>
                  <a:srgbClr val="FFFFFF"/>
                </a:highlight>
                <a:latin typeface="Arial" panose="020B0604020202020204" pitchFamily="34" charset="0"/>
              </a:rPr>
              <a:t>as promised in the Action Plan and contributed data and information to the debate around essential services. However, the report mainly </a:t>
            </a:r>
            <a:r>
              <a:rPr lang="en-US" b="1" i="0" dirty="0">
                <a:solidFill>
                  <a:srgbClr val="000000"/>
                </a:solidFill>
                <a:effectLst/>
                <a:highlight>
                  <a:srgbClr val="FFFFFF"/>
                </a:highlight>
                <a:latin typeface="Arial" panose="020B0604020202020204" pitchFamily="34" charset="0"/>
              </a:rPr>
              <a:t>looks at affordability </a:t>
            </a:r>
            <a:r>
              <a:rPr lang="en-US" b="0" i="0" dirty="0">
                <a:solidFill>
                  <a:srgbClr val="000000"/>
                </a:solidFill>
                <a:effectLst/>
                <a:highlight>
                  <a:srgbClr val="FFFFFF"/>
                </a:highlight>
                <a:latin typeface="Arial" panose="020B0604020202020204" pitchFamily="34" charset="0"/>
              </a:rPr>
              <a:t>of essential services. </a:t>
            </a:r>
            <a:endParaRPr lang="en-US" dirty="0"/>
          </a:p>
          <a:p>
            <a:r>
              <a:rPr lang="en-US" dirty="0"/>
              <a:t>The EPSR AC will be revised next year. </a:t>
            </a:r>
          </a:p>
          <a:p>
            <a:endParaRPr lang="en-US" dirty="0"/>
          </a:p>
          <a:p>
            <a:endParaRPr lang="en-US" dirty="0"/>
          </a:p>
        </p:txBody>
      </p:sp>
      <p:sp>
        <p:nvSpPr>
          <p:cNvPr id="4" name="Slide Number Placeholder 3"/>
          <p:cNvSpPr>
            <a:spLocks noGrp="1"/>
          </p:cNvSpPr>
          <p:nvPr>
            <p:ph type="sldNum" sz="quarter" idx="5"/>
          </p:nvPr>
        </p:nvSpPr>
        <p:spPr/>
        <p:txBody>
          <a:bodyPr/>
          <a:lstStyle/>
          <a:p>
            <a:fld id="{1AAC1210-5F1D-4A45-95EB-C976DA37BB80}" type="slidenum">
              <a:rPr lang="en-US" smtClean="0"/>
              <a:t>6</a:t>
            </a:fld>
            <a:endParaRPr lang="en-US"/>
          </a:p>
        </p:txBody>
      </p:sp>
    </p:spTree>
    <p:extLst>
      <p:ext uri="{BB962C8B-B14F-4D97-AF65-F5344CB8AC3E}">
        <p14:creationId xmlns:p14="http://schemas.microsoft.com/office/powerpoint/2010/main" val="175902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C1210-5F1D-4A45-95EB-C976DA37BB80}" type="slidenum">
              <a:rPr lang="en-US" smtClean="0"/>
              <a:t>7</a:t>
            </a:fld>
            <a:endParaRPr lang="en-US"/>
          </a:p>
        </p:txBody>
      </p:sp>
    </p:spTree>
    <p:extLst>
      <p:ext uri="{BB962C8B-B14F-4D97-AF65-F5344CB8AC3E}">
        <p14:creationId xmlns:p14="http://schemas.microsoft.com/office/powerpoint/2010/main" val="181611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C1210-5F1D-4A45-95EB-C976DA37BB80}" type="slidenum">
              <a:rPr lang="en-US" smtClean="0"/>
              <a:t>9</a:t>
            </a:fld>
            <a:endParaRPr lang="en-US"/>
          </a:p>
        </p:txBody>
      </p:sp>
    </p:spTree>
    <p:extLst>
      <p:ext uri="{BB962C8B-B14F-4D97-AF65-F5344CB8AC3E}">
        <p14:creationId xmlns:p14="http://schemas.microsoft.com/office/powerpoint/2010/main" val="379837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 Poverty Definition according to the “Energy Efficiency Directive” passed by the European Council in autumn 2023:</a:t>
            </a:r>
          </a:p>
          <a:p>
            <a:r>
              <a:rPr lang="en-US" dirty="0"/>
              <a:t>Energy poverty means a household’s lack of access to essential energy services, where such services provide basic levels and decent standards of living and health, including </a:t>
            </a:r>
            <a:r>
              <a:rPr lang="en-US" b="1" dirty="0"/>
              <a:t>adequate heating, hot water, cooling, lighting, and energy to power appliances</a:t>
            </a:r>
            <a:r>
              <a:rPr lang="en-US" dirty="0"/>
              <a:t>, in the relevant national context, existing national social policy and other relevant national policies, caused by a combination of factors, including at least non-affordability, insufficient disposable income, high energy expenditure and poor energy efficiency of homes.</a:t>
            </a:r>
          </a:p>
        </p:txBody>
      </p:sp>
      <p:sp>
        <p:nvSpPr>
          <p:cNvPr id="4" name="Slide Number Placeholder 3"/>
          <p:cNvSpPr>
            <a:spLocks noGrp="1"/>
          </p:cNvSpPr>
          <p:nvPr>
            <p:ph type="sldNum" sz="quarter" idx="5"/>
          </p:nvPr>
        </p:nvSpPr>
        <p:spPr/>
        <p:txBody>
          <a:bodyPr/>
          <a:lstStyle/>
          <a:p>
            <a:fld id="{1AAC1210-5F1D-4A45-95EB-C976DA37BB80}" type="slidenum">
              <a:rPr lang="en-US" smtClean="0"/>
              <a:t>10</a:t>
            </a:fld>
            <a:endParaRPr lang="en-US"/>
          </a:p>
        </p:txBody>
      </p:sp>
    </p:spTree>
    <p:extLst>
      <p:ext uri="{BB962C8B-B14F-4D97-AF65-F5344CB8AC3E}">
        <p14:creationId xmlns:p14="http://schemas.microsoft.com/office/powerpoint/2010/main" val="74232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Digital skills</a:t>
            </a:r>
            <a:r>
              <a:rPr lang="en-US" dirty="0"/>
              <a:t>: At least 58% of European citizens have at least basic digital skills. There is a big divide along age lines: 82% of young people (16-24) said they have basic digital skills, whereas only 30% of the retired population does so. Basic digital skills = Skills that enable citizens to participate in the digital society and consume digital goods and services.</a:t>
            </a:r>
          </a:p>
          <a:p>
            <a:endParaRPr lang="en-US" b="1" dirty="0"/>
          </a:p>
          <a:p>
            <a:r>
              <a:rPr lang="en-US" b="1" dirty="0"/>
              <a:t>Usage of internet</a:t>
            </a:r>
            <a:r>
              <a:rPr lang="en-US" dirty="0"/>
              <a:t>: 85% of EU citizens used internet in 2019.</a:t>
            </a:r>
          </a:p>
          <a:p>
            <a:endParaRPr lang="en-US" b="1" dirty="0"/>
          </a:p>
          <a:p>
            <a:r>
              <a:rPr lang="en-US" b="1" dirty="0"/>
              <a:t>Barriers</a:t>
            </a:r>
            <a:r>
              <a:rPr lang="en-US" dirty="0"/>
              <a:t> to digital devices and internet connection at home: </a:t>
            </a:r>
          </a:p>
          <a:p>
            <a:pPr marL="171450" indent="-171450">
              <a:buFontTx/>
              <a:buChar char="-"/>
            </a:pPr>
            <a:r>
              <a:rPr lang="en-US" dirty="0"/>
              <a:t>Lack of need or interest (46%)</a:t>
            </a:r>
          </a:p>
          <a:p>
            <a:pPr marL="171450" indent="-171450">
              <a:buFontTx/>
              <a:buChar char="-"/>
            </a:pPr>
            <a:r>
              <a:rPr lang="en-US" dirty="0"/>
              <a:t>Insufficient skills (44%)</a:t>
            </a:r>
          </a:p>
          <a:p>
            <a:pPr marL="171450" indent="-171450">
              <a:buFontTx/>
              <a:buChar char="-"/>
            </a:pPr>
            <a:r>
              <a:rPr lang="en-US" dirty="0"/>
              <a:t>Equipment costs (26%)</a:t>
            </a:r>
          </a:p>
          <a:p>
            <a:pPr marL="171450" indent="-171450">
              <a:buFontTx/>
              <a:buChar char="-"/>
            </a:pPr>
            <a:r>
              <a:rPr lang="en-US" dirty="0"/>
              <a:t>High cost barriers (24%)</a:t>
            </a:r>
          </a:p>
          <a:p>
            <a:pPr marL="0" indent="0">
              <a:buFontTx/>
              <a:buNone/>
            </a:pPr>
            <a:r>
              <a:rPr lang="en-US" dirty="0"/>
              <a:t>The barriers heavily differ from country to country. </a:t>
            </a:r>
          </a:p>
          <a:p>
            <a:pPr marL="0" indent="0">
              <a:buFontTx/>
              <a:buNone/>
            </a:pPr>
            <a:endParaRPr lang="en-US" dirty="0"/>
          </a:p>
          <a:p>
            <a:pPr marL="0" indent="0">
              <a:buFontTx/>
              <a:buNone/>
            </a:pPr>
            <a:r>
              <a:rPr lang="en-US" dirty="0"/>
              <a:t>Digital inequalities exacerbate already existing societal inequalities. </a:t>
            </a:r>
          </a:p>
          <a:p>
            <a:pPr marL="171450" indent="-171450">
              <a:buFontTx/>
              <a:buChar char="-"/>
            </a:pPr>
            <a:r>
              <a:rPr lang="en-US" dirty="0"/>
              <a:t>Lack of affordable and available devices and internet access</a:t>
            </a:r>
          </a:p>
          <a:p>
            <a:pPr marL="171450" indent="-171450">
              <a:buFontTx/>
              <a:buChar char="-"/>
            </a:pPr>
            <a:r>
              <a:rPr lang="en-US" dirty="0"/>
              <a:t>Lack of digital literacy </a:t>
            </a:r>
          </a:p>
          <a:p>
            <a:pPr marL="171450" indent="-171450">
              <a:buFontTx/>
              <a:buChar char="-"/>
            </a:pPr>
            <a:r>
              <a:rPr lang="en-US" dirty="0"/>
              <a:t>Barriers in using interfaces (especially for people with disabilities)</a:t>
            </a:r>
          </a:p>
          <a:p>
            <a:pPr marL="171450" indent="-171450">
              <a:buFontTx/>
              <a:buChar char="-"/>
            </a:pPr>
            <a:r>
              <a:rPr lang="en-US" dirty="0"/>
              <a:t>No access to secure information or information in their local language </a:t>
            </a:r>
          </a:p>
          <a:p>
            <a:pPr marL="171450" indent="-171450">
              <a:buFontTx/>
              <a:buChar char="-"/>
            </a:pPr>
            <a:endParaRPr lang="en-US" dirty="0"/>
          </a:p>
          <a:p>
            <a:pPr marL="0" indent="0">
              <a:buFontTx/>
              <a:buNone/>
            </a:pPr>
            <a:r>
              <a:rPr lang="en-US" dirty="0"/>
              <a:t>Still division between rural and urban areas, even though all member states have a more than 95% 4G coverage, even in rural (populated) areas. </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1AAC1210-5F1D-4A45-95EB-C976DA37BB80}" type="slidenum">
              <a:rPr lang="en-US" smtClean="0"/>
              <a:t>11</a:t>
            </a:fld>
            <a:endParaRPr lang="en-US"/>
          </a:p>
        </p:txBody>
      </p:sp>
    </p:spTree>
    <p:extLst>
      <p:ext uri="{BB962C8B-B14F-4D97-AF65-F5344CB8AC3E}">
        <p14:creationId xmlns:p14="http://schemas.microsoft.com/office/powerpoint/2010/main" val="29237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appropriate EU indicators are available for monitoring access to financial services. We only have World Bank Data. </a:t>
            </a:r>
          </a:p>
          <a:p>
            <a:endParaRPr lang="en-US" dirty="0"/>
          </a:p>
          <a:p>
            <a:r>
              <a:rPr lang="en-US" dirty="0"/>
              <a:t>Despite the obligation set by EU legislation to provide access for all consumers legally resident in the EU to a payment account with basic features free of charge or for a reasonable fee, the level of fees varies considerably across the EU and could still remain high for the most disadvantaged people in some Member States.</a:t>
            </a:r>
          </a:p>
          <a:p>
            <a:endParaRPr lang="en-US" dirty="0"/>
          </a:p>
          <a:p>
            <a:r>
              <a:rPr lang="en-US" dirty="0"/>
              <a:t>No significant lack of availability of financial services. </a:t>
            </a:r>
          </a:p>
          <a:p>
            <a:endParaRPr lang="en-US" dirty="0"/>
          </a:p>
          <a:p>
            <a:r>
              <a:rPr lang="en-US" dirty="0"/>
              <a:t>Barriers:</a:t>
            </a:r>
          </a:p>
          <a:p>
            <a:pPr marL="171450" indent="-171450">
              <a:buFontTx/>
              <a:buChar char="-"/>
            </a:pPr>
            <a:r>
              <a:rPr lang="en-US" dirty="0"/>
              <a:t>Lack of digital skills</a:t>
            </a:r>
          </a:p>
          <a:p>
            <a:pPr marL="171450" indent="-171450">
              <a:buFontTx/>
              <a:buChar char="-"/>
            </a:pPr>
            <a:r>
              <a:rPr lang="en-US" dirty="0"/>
              <a:t>Lack of financial literacy </a:t>
            </a:r>
          </a:p>
          <a:p>
            <a:pPr marL="171450" indent="-171450">
              <a:buFontTx/>
              <a:buChar char="-"/>
            </a:pPr>
            <a:r>
              <a:rPr lang="en-US" dirty="0"/>
              <a:t>Distance to banks and ATM’s</a:t>
            </a:r>
          </a:p>
          <a:p>
            <a:pPr marL="171450" indent="-171450">
              <a:buFontTx/>
              <a:buChar char="-"/>
            </a:pPr>
            <a:r>
              <a:rPr lang="en-US" dirty="0"/>
              <a:t>Lack of valid identification documents and a fixed address </a:t>
            </a:r>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AAC1210-5F1D-4A45-95EB-C976DA37BB80}" type="slidenum">
              <a:rPr lang="en-US" smtClean="0"/>
              <a:t>12</a:t>
            </a:fld>
            <a:endParaRPr lang="en-US"/>
          </a:p>
        </p:txBody>
      </p:sp>
    </p:spTree>
    <p:extLst>
      <p:ext uri="{BB962C8B-B14F-4D97-AF65-F5344CB8AC3E}">
        <p14:creationId xmlns:p14="http://schemas.microsoft.com/office/powerpoint/2010/main" val="8561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 appropriate indicators </a:t>
            </a:r>
            <a:r>
              <a:rPr lang="en-US" dirty="0"/>
              <a:t>exist to regularly </a:t>
            </a:r>
            <a:r>
              <a:rPr lang="en-US" b="1" dirty="0"/>
              <a:t>monitor the affordability </a:t>
            </a:r>
            <a:r>
              <a:rPr lang="en-US" dirty="0"/>
              <a:t>of transport services.</a:t>
            </a:r>
          </a:p>
          <a:p>
            <a:endParaRPr lang="en-US" dirty="0"/>
          </a:p>
          <a:p>
            <a:r>
              <a:rPr lang="en-US" dirty="0"/>
              <a:t>The geographical distribution of transport services means that some (especially rural and remote) areas lack sufficient transport services, affecting all households in the area but especially those that cannot afford a private car. </a:t>
            </a:r>
          </a:p>
          <a:p>
            <a:endParaRPr lang="en-US" dirty="0"/>
          </a:p>
          <a:p>
            <a:r>
              <a:rPr lang="en-US" dirty="0"/>
              <a:t>Data on consumption show that </a:t>
            </a:r>
            <a:r>
              <a:rPr lang="en-US" b="1" dirty="0"/>
              <a:t>people who are AROPE spend a higher share of their disposable income on transport </a:t>
            </a:r>
            <a:r>
              <a:rPr lang="en-US" dirty="0"/>
              <a:t>than the rest of the population, with differences ranging from 0.3 pp in Slovakia to 3.0 pp in Finland. In 2015, at EU level, the median share of expenditure on public transport in households’ incomes was 1.5% across all households, 2.6% across households that were AROPE and 1.3% across households that were not AROPE.</a:t>
            </a:r>
          </a:p>
        </p:txBody>
      </p:sp>
      <p:sp>
        <p:nvSpPr>
          <p:cNvPr id="4" name="Slide Number Placeholder 3"/>
          <p:cNvSpPr>
            <a:spLocks noGrp="1"/>
          </p:cNvSpPr>
          <p:nvPr>
            <p:ph type="sldNum" sz="quarter" idx="5"/>
          </p:nvPr>
        </p:nvSpPr>
        <p:spPr/>
        <p:txBody>
          <a:bodyPr/>
          <a:lstStyle/>
          <a:p>
            <a:fld id="{1AAC1210-5F1D-4A45-95EB-C976DA37BB80}" type="slidenum">
              <a:rPr lang="en-US" smtClean="0"/>
              <a:t>13</a:t>
            </a:fld>
            <a:endParaRPr lang="en-US"/>
          </a:p>
        </p:txBody>
      </p:sp>
    </p:spTree>
    <p:extLst>
      <p:ext uri="{BB962C8B-B14F-4D97-AF65-F5344CB8AC3E}">
        <p14:creationId xmlns:p14="http://schemas.microsoft.com/office/powerpoint/2010/main" val="214223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683147" y="2605624"/>
            <a:ext cx="6922770" cy="1955792"/>
          </a:xfrm>
          <a:prstGeom prst="rect">
            <a:avLst/>
          </a:prstGeom>
          <a:ln>
            <a:noFill/>
          </a:ln>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spcBef>
                <a:spcPct val="0"/>
              </a:spcBef>
            </a:pPr>
            <a:r>
              <a:rPr lang="en-US" sz="3200" b="1" dirty="0">
                <a:solidFill>
                  <a:srgbClr val="0D62AD"/>
                </a:solidFill>
                <a:latin typeface="Poppins"/>
                <a:ea typeface="+mn-lt"/>
                <a:cs typeface="+mn-lt"/>
              </a:rPr>
              <a:t>ESSENTIAL SERVICES </a:t>
            </a:r>
            <a:endParaRPr lang="en-US" sz="3200">
              <a:solidFill>
                <a:srgbClr val="0D62AD"/>
              </a:solidFill>
              <a:latin typeface="Poppins"/>
              <a:ea typeface="+mn-lt"/>
              <a:cs typeface="+mn-lt"/>
            </a:endParaRPr>
          </a:p>
          <a:p>
            <a:pPr>
              <a:spcBef>
                <a:spcPct val="0"/>
              </a:spcBef>
            </a:pPr>
            <a:r>
              <a:rPr lang="en-US" sz="3200" b="1" dirty="0">
                <a:solidFill>
                  <a:srgbClr val="0D62AD"/>
                </a:solidFill>
                <a:latin typeface="Poppins"/>
                <a:ea typeface="+mn-lt"/>
                <a:cs typeface="+mn-lt"/>
              </a:rPr>
              <a:t>AND THE COST-OF-LIVING CRISIS</a:t>
            </a:r>
            <a:endParaRPr lang="en-US" sz="3200">
              <a:solidFill>
                <a:srgbClr val="0D62AD"/>
              </a:solidFill>
              <a:latin typeface="Poppins"/>
              <a:ea typeface="+mn-lt"/>
              <a:cs typeface="+mn-lt"/>
            </a:endParaRPr>
          </a:p>
          <a:p>
            <a:pPr>
              <a:lnSpc>
                <a:spcPts val="8899"/>
              </a:lnSpc>
              <a:spcBef>
                <a:spcPct val="0"/>
              </a:spcBef>
            </a:pPr>
            <a:endParaRPr lang="en-US" sz="3200" dirty="0">
              <a:solidFill>
                <a:srgbClr val="0D62AD"/>
              </a:solidFill>
              <a:latin typeface="Poppins"/>
              <a:cs typeface="Poppins"/>
            </a:endParaRPr>
          </a:p>
        </p:txBody>
      </p:sp>
      <p:sp>
        <p:nvSpPr>
          <p:cNvPr id="10" name="TextBox 10"/>
          <p:cNvSpPr txBox="1"/>
          <p:nvPr/>
        </p:nvSpPr>
        <p:spPr>
          <a:xfrm>
            <a:off x="685800" y="3503748"/>
            <a:ext cx="5583134" cy="78358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071"/>
              </a:lnSpc>
              <a:spcBef>
                <a:spcPct val="0"/>
              </a:spcBef>
            </a:pPr>
            <a:endParaRPr lang="en-US" sz="2150" dirty="0">
              <a:latin typeface="Poppins"/>
              <a:cs typeface="Poppins"/>
            </a:endParaRPr>
          </a:p>
          <a:p>
            <a:pPr>
              <a:lnSpc>
                <a:spcPts val="3071"/>
              </a:lnSpc>
              <a:spcBef>
                <a:spcPct val="0"/>
              </a:spcBef>
            </a:pPr>
            <a:r>
              <a:rPr lang="en-US" sz="2150" dirty="0">
                <a:solidFill>
                  <a:srgbClr val="000000"/>
                </a:solidFill>
                <a:latin typeface="Poppins"/>
              </a:rPr>
              <a:t>16 May 2024</a:t>
            </a:r>
            <a:endParaRPr lang="en-US" sz="2150" dirty="0"/>
          </a:p>
        </p:txBody>
      </p:sp>
      <p:sp>
        <p:nvSpPr>
          <p:cNvPr id="11" name="TextBox 11"/>
          <p:cNvSpPr txBox="1"/>
          <p:nvPr/>
        </p:nvSpPr>
        <p:spPr>
          <a:xfrm>
            <a:off x="685800" y="5490820"/>
            <a:ext cx="1603240" cy="3466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771"/>
              </a:lnSpc>
              <a:spcBef>
                <a:spcPct val="0"/>
              </a:spcBef>
            </a:pPr>
            <a:r>
              <a:rPr lang="en-US" sz="1979">
                <a:solidFill>
                  <a:srgbClr val="000000"/>
                </a:solidFill>
                <a:latin typeface="Poppins"/>
              </a:rPr>
              <a:t>Speaker:</a:t>
            </a:r>
          </a:p>
        </p:txBody>
      </p:sp>
      <p:sp>
        <p:nvSpPr>
          <p:cNvPr id="12" name="TextBox 12"/>
          <p:cNvSpPr txBox="1"/>
          <p:nvPr/>
        </p:nvSpPr>
        <p:spPr>
          <a:xfrm>
            <a:off x="685800" y="5845229"/>
            <a:ext cx="5386476" cy="44922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697"/>
              </a:lnSpc>
              <a:spcBef>
                <a:spcPct val="0"/>
              </a:spcBef>
            </a:pPr>
            <a:r>
              <a:rPr lang="en-US" sz="2600" dirty="0">
                <a:solidFill>
                  <a:srgbClr val="0D62AD"/>
                </a:solidFill>
                <a:latin typeface="Poppins"/>
                <a:cs typeface="Poppins"/>
              </a:rPr>
              <a:t>Annika Sparrer &amp; Martin Schenk</a:t>
            </a:r>
            <a:endParaRPr lang="en-US">
              <a:latin typeface="Poppins"/>
              <a:cs typeface="Poppins"/>
            </a:endParaRPr>
          </a:p>
        </p:txBody>
      </p:sp>
      <p:sp>
        <p:nvSpPr>
          <p:cNvPr id="13" name="Freeform 13"/>
          <p:cNvSpPr/>
          <p:nvPr/>
        </p:nvSpPr>
        <p:spPr>
          <a:xfrm>
            <a:off x="685800" y="912267"/>
            <a:ext cx="7877649" cy="620548"/>
          </a:xfrm>
          <a:custGeom>
            <a:avLst/>
            <a:gdLst/>
            <a:ahLst/>
            <a:cxnLst/>
            <a:rect l="l" t="t" r="r" b="b"/>
            <a:pathLst>
              <a:path w="11816473" h="930822">
                <a:moveTo>
                  <a:pt x="0" y="0"/>
                </a:moveTo>
                <a:lnTo>
                  <a:pt x="11816473" y="0"/>
                </a:lnTo>
                <a:lnTo>
                  <a:pt x="11816473" y="930822"/>
                </a:lnTo>
                <a:lnTo>
                  <a:pt x="0" y="93082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pic>
        <p:nvPicPr>
          <p:cNvPr id="16" name="Picture 15" descr="A street with a building and buildings&#10;&#10;Description automatically generated">
            <a:extLst>
              <a:ext uri="{FF2B5EF4-FFF2-40B4-BE49-F238E27FC236}">
                <a16:creationId xmlns:a16="http://schemas.microsoft.com/office/drawing/2014/main" id="{9AA3B964-A88B-3181-0C6A-EF9DBD2A29F3}"/>
              </a:ext>
            </a:extLst>
          </p:cNvPr>
          <p:cNvPicPr>
            <a:picLocks noChangeAspect="1"/>
          </p:cNvPicPr>
          <p:nvPr/>
        </p:nvPicPr>
        <p:blipFill rotWithShape="1">
          <a:blip r:embed="rId5"/>
          <a:srcRect l="26657" t="-215" r="12092" b="-552"/>
          <a:stretch/>
        </p:blipFill>
        <p:spPr>
          <a:xfrm>
            <a:off x="8979677" y="18143"/>
            <a:ext cx="3207024" cy="6860112"/>
          </a:xfrm>
          <a:prstGeom prst="rect">
            <a:avLst/>
          </a:prstGeom>
        </p:spPr>
      </p:pic>
      <p:sp>
        <p:nvSpPr>
          <p:cNvPr id="8" name="Rectangle 7">
            <a:extLst>
              <a:ext uri="{FF2B5EF4-FFF2-40B4-BE49-F238E27FC236}">
                <a16:creationId xmlns:a16="http://schemas.microsoft.com/office/drawing/2014/main" id="{D920197B-A5F2-AA41-B752-956BB912D630}"/>
              </a:ext>
            </a:extLst>
          </p:cNvPr>
          <p:cNvSpPr/>
          <p:nvPr/>
        </p:nvSpPr>
        <p:spPr>
          <a:xfrm>
            <a:off x="31315" y="20877"/>
            <a:ext cx="12139808" cy="6805808"/>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
        <p:nvSpPr>
          <p:cNvPr id="34" name="TextBox 10">
            <a:extLst>
              <a:ext uri="{FF2B5EF4-FFF2-40B4-BE49-F238E27FC236}">
                <a16:creationId xmlns:a16="http://schemas.microsoft.com/office/drawing/2014/main" id="{B2925F0D-AEFD-F51F-FEEF-7989405C1DA0}"/>
              </a:ext>
            </a:extLst>
          </p:cNvPr>
          <p:cNvSpPr txBox="1"/>
          <p:nvPr/>
        </p:nvSpPr>
        <p:spPr>
          <a:xfrm>
            <a:off x="685800" y="1635281"/>
            <a:ext cx="7869134" cy="37369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071"/>
              </a:lnSpc>
              <a:spcBef>
                <a:spcPct val="0"/>
              </a:spcBef>
            </a:pPr>
            <a:r>
              <a:rPr lang="en-US" sz="2167">
                <a:solidFill>
                  <a:srgbClr val="C00000"/>
                </a:solidFill>
                <a:latin typeface="Poppins"/>
              </a:rPr>
              <a:t>Annual General Meeting Bucharest 2024</a:t>
            </a:r>
            <a:endParaRPr lang="en-US" sz="2193">
              <a:solidFill>
                <a:srgbClr val="C00000"/>
              </a:solidFill>
              <a:latin typeface="Poppins"/>
              <a:cs typeface="Poppins"/>
            </a:endParaRPr>
          </a:p>
        </p:txBody>
      </p:sp>
      <p:sp>
        <p:nvSpPr>
          <p:cNvPr id="35" name="Rectangle 34">
            <a:extLst>
              <a:ext uri="{FF2B5EF4-FFF2-40B4-BE49-F238E27FC236}">
                <a16:creationId xmlns:a16="http://schemas.microsoft.com/office/drawing/2014/main" id="{229E9666-BA7D-622A-50F1-88477B82739E}"/>
              </a:ext>
            </a:extLst>
          </p:cNvPr>
          <p:cNvSpPr/>
          <p:nvPr/>
        </p:nvSpPr>
        <p:spPr>
          <a:xfrm>
            <a:off x="125260" y="120289"/>
            <a:ext cx="11941479" cy="6621775"/>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endParaRPr lang="en-US" sz="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5" name="TextBox 2">
            <a:extLst>
              <a:ext uri="{FF2B5EF4-FFF2-40B4-BE49-F238E27FC236}">
                <a16:creationId xmlns:a16="http://schemas.microsoft.com/office/drawing/2014/main" id="{38F702CA-203D-A361-7474-2285FD96C9E2}"/>
              </a:ext>
            </a:extLst>
          </p:cNvPr>
          <p:cNvSpPr txBox="1"/>
          <p:nvPr/>
        </p:nvSpPr>
        <p:spPr>
          <a:xfrm>
            <a:off x="1761106" y="591251"/>
            <a:ext cx="8493943" cy="13712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4000" b="1" dirty="0">
                <a:solidFill>
                  <a:srgbClr val="004480"/>
                </a:solidFill>
                <a:latin typeface="Poppins"/>
                <a:cs typeface="Poppins"/>
              </a:rPr>
              <a:t>ACCESS TO ESSENTIAL SERVICES: </a:t>
            </a:r>
            <a:endParaRPr lang="en-US" sz="4000"/>
          </a:p>
          <a:p>
            <a:pPr algn="ctr">
              <a:lnSpc>
                <a:spcPts val="5384"/>
              </a:lnSpc>
            </a:pPr>
            <a:r>
              <a:rPr lang="en-US" sz="4000" b="1" dirty="0">
                <a:solidFill>
                  <a:srgbClr val="0070C0"/>
                </a:solidFill>
                <a:latin typeface="Poppins"/>
                <a:cs typeface="Poppins"/>
              </a:rPr>
              <a:t>Energy</a:t>
            </a:r>
            <a:endParaRPr lang="en-US" sz="4000">
              <a:solidFill>
                <a:srgbClr val="0070C0"/>
              </a:solidFill>
            </a:endParaRPr>
          </a:p>
        </p:txBody>
      </p:sp>
      <p:sp>
        <p:nvSpPr>
          <p:cNvPr id="8" name="TextBox 7">
            <a:extLst>
              <a:ext uri="{FF2B5EF4-FFF2-40B4-BE49-F238E27FC236}">
                <a16:creationId xmlns:a16="http://schemas.microsoft.com/office/drawing/2014/main" id="{F007B23B-C194-669B-0845-6DA4043DC831}"/>
              </a:ext>
            </a:extLst>
          </p:cNvPr>
          <p:cNvSpPr txBox="1"/>
          <p:nvPr/>
        </p:nvSpPr>
        <p:spPr>
          <a:xfrm>
            <a:off x="2672862" y="2368063"/>
            <a:ext cx="7983413" cy="2446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dirty="0">
                <a:latin typeface="Aptos"/>
                <a:ea typeface="+mn-lt"/>
                <a:cs typeface="Segoe UI"/>
              </a:rPr>
              <a:t>of people struggled to keep their homes adequately warm </a:t>
            </a:r>
            <a:r>
              <a:rPr lang="en-GB" sz="1700" b="1" dirty="0">
                <a:latin typeface="Aptos"/>
                <a:ea typeface="+mn-lt"/>
                <a:cs typeface="Segoe UI"/>
              </a:rPr>
              <a:t>across the EU</a:t>
            </a:r>
            <a:r>
              <a:rPr lang="en-GB" sz="1700" dirty="0">
                <a:latin typeface="Aptos"/>
                <a:ea typeface="+mn-lt"/>
                <a:cs typeface="Segoe UI"/>
              </a:rPr>
              <a:t> (2022)</a:t>
            </a:r>
            <a:endParaRPr lang="en-US" sz="1700" dirty="0">
              <a:latin typeface="Aptos"/>
            </a:endParaRPr>
          </a:p>
          <a:p>
            <a:pPr algn="just"/>
            <a:endParaRPr lang="en-GB" sz="1700" dirty="0">
              <a:latin typeface="Aptos"/>
              <a:ea typeface="+mn-lt"/>
              <a:cs typeface="Segoe UI"/>
            </a:endParaRPr>
          </a:p>
          <a:p>
            <a:pPr algn="just"/>
            <a:endParaRPr lang="en-GB" sz="1700" dirty="0">
              <a:latin typeface="Aptos"/>
              <a:ea typeface="+mn-lt"/>
              <a:cs typeface="Segoe UI"/>
            </a:endParaRPr>
          </a:p>
          <a:p>
            <a:pPr algn="just"/>
            <a:r>
              <a:rPr lang="en-GB" sz="1700" dirty="0">
                <a:latin typeface="Aptos"/>
                <a:ea typeface="+mn-lt"/>
                <a:cs typeface="Segoe UI"/>
              </a:rPr>
              <a:t>of people </a:t>
            </a:r>
            <a:r>
              <a:rPr lang="en-GB" sz="1700" b="1" dirty="0">
                <a:latin typeface="Aptos"/>
                <a:ea typeface="+mn-lt"/>
                <a:cs typeface="Segoe UI"/>
              </a:rPr>
              <a:t>AROPE </a:t>
            </a:r>
            <a:r>
              <a:rPr lang="en-GB" sz="1700" dirty="0">
                <a:latin typeface="Aptos"/>
                <a:ea typeface="+mn-lt"/>
                <a:cs typeface="Segoe UI"/>
              </a:rPr>
              <a:t>face challenges in accessing energy; the respective figures are higher in all EU countries, </a:t>
            </a:r>
            <a:r>
              <a:rPr lang="en-GB" sz="1700" dirty="0">
                <a:ea typeface="+mn-lt"/>
                <a:cs typeface="+mn-lt"/>
              </a:rPr>
              <a:t>ranging from 3.9% in Finland to 50.6% in Cyprus, with the EU average at 20.2%</a:t>
            </a:r>
          </a:p>
          <a:p>
            <a:pPr algn="just"/>
            <a:endParaRPr lang="en-GB" sz="1700" dirty="0">
              <a:latin typeface="Aptos"/>
              <a:ea typeface="+mn-lt"/>
              <a:cs typeface="Segoe UI"/>
            </a:endParaRPr>
          </a:p>
          <a:p>
            <a:pPr algn="just"/>
            <a:r>
              <a:rPr lang="en-GB" sz="1700" dirty="0">
                <a:latin typeface="Aptos"/>
                <a:ea typeface="+mn-lt"/>
                <a:cs typeface="Segoe UI"/>
              </a:rPr>
              <a:t>However, based on 2021 data, around </a:t>
            </a:r>
            <a:r>
              <a:rPr lang="en-GB" sz="1700" b="1" dirty="0">
                <a:latin typeface="Aptos"/>
                <a:ea typeface="+mn-lt"/>
                <a:cs typeface="Segoe UI"/>
              </a:rPr>
              <a:t>half </a:t>
            </a:r>
            <a:r>
              <a:rPr lang="en-GB" sz="1700" dirty="0">
                <a:latin typeface="Aptos"/>
                <a:ea typeface="+mn-lt"/>
                <a:cs typeface="Segoe UI"/>
              </a:rPr>
              <a:t>(53 %) of those who struggled to keep their homes adequately warm in the EU </a:t>
            </a:r>
            <a:r>
              <a:rPr lang="en-GB" sz="1700" b="1" dirty="0">
                <a:latin typeface="Aptos"/>
                <a:ea typeface="+mn-lt"/>
                <a:cs typeface="Segoe UI"/>
              </a:rPr>
              <a:t>belongs to</a:t>
            </a:r>
            <a:r>
              <a:rPr lang="en-GB" sz="1700" dirty="0">
                <a:latin typeface="Aptos"/>
                <a:ea typeface="+mn-lt"/>
                <a:cs typeface="Segoe UI"/>
              </a:rPr>
              <a:t> </a:t>
            </a:r>
            <a:r>
              <a:rPr lang="en-GB" sz="1700" b="1" dirty="0">
                <a:latin typeface="Aptos"/>
                <a:ea typeface="+mn-lt"/>
                <a:cs typeface="Segoe UI"/>
              </a:rPr>
              <a:t>middle-income groups.</a:t>
            </a:r>
          </a:p>
        </p:txBody>
      </p:sp>
      <p:sp>
        <p:nvSpPr>
          <p:cNvPr id="11" name="TextBox 10">
            <a:extLst>
              <a:ext uri="{FF2B5EF4-FFF2-40B4-BE49-F238E27FC236}">
                <a16:creationId xmlns:a16="http://schemas.microsoft.com/office/drawing/2014/main" id="{90C1D886-40D1-7A59-9816-375588624C87}"/>
              </a:ext>
            </a:extLst>
          </p:cNvPr>
          <p:cNvSpPr txBox="1"/>
          <p:nvPr/>
        </p:nvSpPr>
        <p:spPr>
          <a:xfrm>
            <a:off x="1207477" y="2203938"/>
            <a:ext cx="17584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9.3 % </a:t>
            </a:r>
          </a:p>
        </p:txBody>
      </p:sp>
      <p:sp>
        <p:nvSpPr>
          <p:cNvPr id="13" name="TextBox 12">
            <a:extLst>
              <a:ext uri="{FF2B5EF4-FFF2-40B4-BE49-F238E27FC236}">
                <a16:creationId xmlns:a16="http://schemas.microsoft.com/office/drawing/2014/main" id="{CB017687-851C-8165-28BC-7A1AAF9629F8}"/>
              </a:ext>
            </a:extLst>
          </p:cNvPr>
          <p:cNvSpPr txBox="1"/>
          <p:nvPr/>
        </p:nvSpPr>
        <p:spPr>
          <a:xfrm>
            <a:off x="890953" y="3106614"/>
            <a:ext cx="186396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20.2 % </a:t>
            </a:r>
          </a:p>
        </p:txBody>
      </p:sp>
      <p:grpSp>
        <p:nvGrpSpPr>
          <p:cNvPr id="6" name="Group 5">
            <a:extLst>
              <a:ext uri="{FF2B5EF4-FFF2-40B4-BE49-F238E27FC236}">
                <a16:creationId xmlns:a16="http://schemas.microsoft.com/office/drawing/2014/main" id="{7399925F-2BF5-66B5-4299-0BCE2763F944}"/>
              </a:ext>
            </a:extLst>
          </p:cNvPr>
          <p:cNvGrpSpPr/>
          <p:nvPr/>
        </p:nvGrpSpPr>
        <p:grpSpPr>
          <a:xfrm>
            <a:off x="3841" y="2561"/>
            <a:ext cx="12171220" cy="6830033"/>
            <a:chOff x="46972" y="31315"/>
            <a:chExt cx="18209712" cy="10208712"/>
          </a:xfrm>
        </p:grpSpPr>
        <p:sp>
          <p:nvSpPr>
            <p:cNvPr id="3" name="Rectangle 2">
              <a:extLst>
                <a:ext uri="{FF2B5EF4-FFF2-40B4-BE49-F238E27FC236}">
                  <a16:creationId xmlns:a16="http://schemas.microsoft.com/office/drawing/2014/main" id="{88D9F4BB-1451-1B78-22D7-C9B1699A181F}"/>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B637E0C0-958C-AF72-5706-A1A48116C285}"/>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2" name="TextBox 1">
            <a:extLst>
              <a:ext uri="{FF2B5EF4-FFF2-40B4-BE49-F238E27FC236}">
                <a16:creationId xmlns:a16="http://schemas.microsoft.com/office/drawing/2014/main" id="{594086FA-189F-D71E-C244-201737F86C10}"/>
              </a:ext>
            </a:extLst>
          </p:cNvPr>
          <p:cNvSpPr txBox="1"/>
          <p:nvPr/>
        </p:nvSpPr>
        <p:spPr>
          <a:xfrm>
            <a:off x="1144438" y="5026326"/>
            <a:ext cx="9759350"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dirty="0"/>
              <a:t>Groups that may face barriers to affording energy include </a:t>
            </a:r>
            <a:r>
              <a:rPr lang="en-GB" sz="1700" b="1" dirty="0">
                <a:solidFill>
                  <a:srgbClr val="0070C0"/>
                </a:solidFill>
              </a:rPr>
              <a:t>single-parent households (most of which are led by women), larger households with dependent children, low-income pensioners, the unemployed, households living in older dwellings, people living in segregated communities (notably Roma), persons with disabilities, and households in rural areas and remote regions.</a:t>
            </a:r>
            <a:endParaRPr lang="en-GB" dirty="0"/>
          </a:p>
        </p:txBody>
      </p:sp>
    </p:spTree>
    <p:extLst>
      <p:ext uri="{BB962C8B-B14F-4D97-AF65-F5344CB8AC3E}">
        <p14:creationId xmlns:p14="http://schemas.microsoft.com/office/powerpoint/2010/main" val="288945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5" name="TextBox 2">
            <a:extLst>
              <a:ext uri="{FF2B5EF4-FFF2-40B4-BE49-F238E27FC236}">
                <a16:creationId xmlns:a16="http://schemas.microsoft.com/office/drawing/2014/main" id="{38F702CA-203D-A361-7474-2285FD96C9E2}"/>
              </a:ext>
            </a:extLst>
          </p:cNvPr>
          <p:cNvSpPr txBox="1"/>
          <p:nvPr/>
        </p:nvSpPr>
        <p:spPr>
          <a:xfrm>
            <a:off x="1761106" y="591251"/>
            <a:ext cx="8493943" cy="13712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4000" b="1" dirty="0">
                <a:solidFill>
                  <a:srgbClr val="004480"/>
                </a:solidFill>
                <a:latin typeface="Poppins"/>
                <a:cs typeface="Poppins"/>
              </a:rPr>
              <a:t>ACCESS TO ESSENTIAL SERVICES: </a:t>
            </a:r>
            <a:endParaRPr lang="en-US" sz="4000"/>
          </a:p>
          <a:p>
            <a:pPr algn="ctr">
              <a:lnSpc>
                <a:spcPts val="5384"/>
              </a:lnSpc>
            </a:pPr>
            <a:r>
              <a:rPr lang="en-US" sz="4000" b="1" dirty="0">
                <a:solidFill>
                  <a:srgbClr val="0070C0"/>
                </a:solidFill>
                <a:latin typeface="Poppins"/>
                <a:cs typeface="Poppins"/>
              </a:rPr>
              <a:t>Digital Communications</a:t>
            </a:r>
            <a:endParaRPr lang="en-US" sz="4000"/>
          </a:p>
        </p:txBody>
      </p:sp>
      <p:sp>
        <p:nvSpPr>
          <p:cNvPr id="8" name="TextBox 7">
            <a:extLst>
              <a:ext uri="{FF2B5EF4-FFF2-40B4-BE49-F238E27FC236}">
                <a16:creationId xmlns:a16="http://schemas.microsoft.com/office/drawing/2014/main" id="{F007B23B-C194-669B-0845-6DA4043DC831}"/>
              </a:ext>
            </a:extLst>
          </p:cNvPr>
          <p:cNvSpPr txBox="1"/>
          <p:nvPr/>
        </p:nvSpPr>
        <p:spPr>
          <a:xfrm>
            <a:off x="2680060" y="2223811"/>
            <a:ext cx="7983413" cy="24468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dirty="0">
                <a:ea typeface="+mn-lt"/>
                <a:cs typeface="+mn-lt"/>
              </a:rPr>
              <a:t>of people </a:t>
            </a:r>
            <a:r>
              <a:rPr lang="en-GB" sz="1700" b="1" dirty="0">
                <a:ea typeface="+mn-lt"/>
                <a:cs typeface="+mn-lt"/>
              </a:rPr>
              <a:t>in the EU</a:t>
            </a:r>
            <a:r>
              <a:rPr lang="en-GB" sz="1700" dirty="0">
                <a:ea typeface="+mn-lt"/>
                <a:cs typeface="+mn-lt"/>
              </a:rPr>
              <a:t> were unable to afford an internet connection in 2022.</a:t>
            </a:r>
            <a:endParaRPr lang="en-US" dirty="0"/>
          </a:p>
          <a:p>
            <a:pPr algn="just"/>
            <a:br>
              <a:rPr lang="en-GB" sz="1700" dirty="0">
                <a:ea typeface="+mn-lt"/>
                <a:cs typeface="+mn-lt"/>
              </a:rPr>
            </a:br>
            <a:endParaRPr lang="en-GB" sz="1700" dirty="0">
              <a:ea typeface="+mn-lt"/>
              <a:cs typeface="+mn-lt"/>
            </a:endParaRPr>
          </a:p>
          <a:p>
            <a:pPr algn="just"/>
            <a:r>
              <a:rPr lang="en-GB" sz="1700" dirty="0">
                <a:ea typeface="+mn-lt"/>
                <a:cs typeface="+mn-lt"/>
              </a:rPr>
              <a:t>of people </a:t>
            </a:r>
            <a:r>
              <a:rPr lang="en-GB" sz="1700" b="1" dirty="0">
                <a:ea typeface="+mn-lt"/>
                <a:cs typeface="+mn-lt"/>
              </a:rPr>
              <a:t>AROPE </a:t>
            </a:r>
            <a:r>
              <a:rPr lang="en-GB" sz="1700" dirty="0">
                <a:ea typeface="+mn-lt"/>
                <a:cs typeface="+mn-lt"/>
              </a:rPr>
              <a:t>were unable to afford an internet connection in 2022, with higher values in Romania (25%), Bulgaria (20,5%), and Hungary (16,5%).</a:t>
            </a:r>
          </a:p>
          <a:p>
            <a:pPr algn="just"/>
            <a:endParaRPr lang="en-GB" sz="1700" dirty="0">
              <a:ea typeface="+mn-lt"/>
              <a:cs typeface="+mn-lt"/>
            </a:endParaRPr>
          </a:p>
          <a:p>
            <a:pPr algn="just"/>
            <a:endParaRPr lang="en-GB" sz="1700" dirty="0">
              <a:ea typeface="+mn-lt"/>
              <a:cs typeface="+mn-lt"/>
            </a:endParaRPr>
          </a:p>
          <a:p>
            <a:pPr algn="just"/>
            <a:r>
              <a:rPr lang="en-GB" sz="1700" dirty="0">
                <a:ea typeface="+mn-lt"/>
                <a:cs typeface="+mn-lt"/>
              </a:rPr>
              <a:t>of EU citizens were without basic digital skills (2017)</a:t>
            </a:r>
            <a:endParaRPr lang="en-GB" dirty="0"/>
          </a:p>
          <a:p>
            <a:pPr algn="just"/>
            <a:endParaRPr lang="en-GB" sz="1700" b="1" dirty="0">
              <a:ea typeface="+mn-lt"/>
              <a:cs typeface="+mn-lt"/>
            </a:endParaRPr>
          </a:p>
        </p:txBody>
      </p:sp>
      <p:sp>
        <p:nvSpPr>
          <p:cNvPr id="11" name="TextBox 10">
            <a:extLst>
              <a:ext uri="{FF2B5EF4-FFF2-40B4-BE49-F238E27FC236}">
                <a16:creationId xmlns:a16="http://schemas.microsoft.com/office/drawing/2014/main" id="{90C1D886-40D1-7A59-9816-375588624C87}"/>
              </a:ext>
            </a:extLst>
          </p:cNvPr>
          <p:cNvSpPr txBox="1"/>
          <p:nvPr/>
        </p:nvSpPr>
        <p:spPr>
          <a:xfrm>
            <a:off x="1195753" y="2029533"/>
            <a:ext cx="17584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2.4 % </a:t>
            </a:r>
          </a:p>
        </p:txBody>
      </p:sp>
      <p:sp>
        <p:nvSpPr>
          <p:cNvPr id="13" name="TextBox 12">
            <a:extLst>
              <a:ext uri="{FF2B5EF4-FFF2-40B4-BE49-F238E27FC236}">
                <a16:creationId xmlns:a16="http://schemas.microsoft.com/office/drawing/2014/main" id="{CB017687-851C-8165-28BC-7A1AAF9629F8}"/>
              </a:ext>
            </a:extLst>
          </p:cNvPr>
          <p:cNvSpPr txBox="1"/>
          <p:nvPr/>
        </p:nvSpPr>
        <p:spPr>
          <a:xfrm>
            <a:off x="1142999" y="2921751"/>
            <a:ext cx="186396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7.6 % </a:t>
            </a:r>
          </a:p>
        </p:txBody>
      </p:sp>
      <p:grpSp>
        <p:nvGrpSpPr>
          <p:cNvPr id="6" name="Group 5">
            <a:extLst>
              <a:ext uri="{FF2B5EF4-FFF2-40B4-BE49-F238E27FC236}">
                <a16:creationId xmlns:a16="http://schemas.microsoft.com/office/drawing/2014/main" id="{0DB21751-27DC-B9D6-642F-BA5121D39F4D}"/>
              </a:ext>
            </a:extLst>
          </p:cNvPr>
          <p:cNvGrpSpPr/>
          <p:nvPr/>
        </p:nvGrpSpPr>
        <p:grpSpPr>
          <a:xfrm>
            <a:off x="3841" y="2561"/>
            <a:ext cx="12171220" cy="6830033"/>
            <a:chOff x="46972" y="31315"/>
            <a:chExt cx="18209712" cy="10208712"/>
          </a:xfrm>
        </p:grpSpPr>
        <p:sp>
          <p:nvSpPr>
            <p:cNvPr id="3" name="Rectangle 2">
              <a:extLst>
                <a:ext uri="{FF2B5EF4-FFF2-40B4-BE49-F238E27FC236}">
                  <a16:creationId xmlns:a16="http://schemas.microsoft.com/office/drawing/2014/main" id="{18634DD9-5FF9-B3EF-4520-39C379AED5AC}"/>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240DAE94-09C7-6CEF-D0E0-FABD732613A3}"/>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2" name="TextBox 1">
            <a:extLst>
              <a:ext uri="{FF2B5EF4-FFF2-40B4-BE49-F238E27FC236}">
                <a16:creationId xmlns:a16="http://schemas.microsoft.com/office/drawing/2014/main" id="{3B4BAF3A-752A-E165-CB77-A7E7095FFB36}"/>
              </a:ext>
            </a:extLst>
          </p:cNvPr>
          <p:cNvSpPr txBox="1"/>
          <p:nvPr/>
        </p:nvSpPr>
        <p:spPr>
          <a:xfrm>
            <a:off x="1220425" y="4920457"/>
            <a:ext cx="9443048"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dirty="0">
                <a:cs typeface="Segoe UI"/>
              </a:rPr>
              <a:t>Generally, the vulnerable population with regard to access to digital communications includes </a:t>
            </a:r>
            <a:r>
              <a:rPr lang="en-GB" sz="1700" b="1" dirty="0">
                <a:solidFill>
                  <a:srgbClr val="0070C0"/>
                </a:solidFill>
                <a:cs typeface="Segoe UI"/>
              </a:rPr>
              <a:t>people with low incomes or with low digital literacy, older people and persons with disabilities as well as marginalized groups.</a:t>
            </a:r>
            <a:r>
              <a:rPr lang="en-GB" sz="1700" dirty="0">
                <a:cs typeface="Segoe UI"/>
              </a:rPr>
              <a:t>​</a:t>
            </a:r>
          </a:p>
          <a:p>
            <a:pPr algn="just"/>
            <a:r>
              <a:rPr lang="en-GB" sz="1700" dirty="0">
                <a:cs typeface="Segoe UI"/>
              </a:rPr>
              <a:t>These services are increasingly </a:t>
            </a:r>
            <a:r>
              <a:rPr lang="en-GB" sz="1700" b="1" dirty="0">
                <a:solidFill>
                  <a:srgbClr val="0070C0"/>
                </a:solidFill>
                <a:cs typeface="Segoe UI"/>
              </a:rPr>
              <a:t>needed to access other essential services</a:t>
            </a:r>
            <a:r>
              <a:rPr lang="en-GB" sz="1700" dirty="0">
                <a:cs typeface="Segoe UI"/>
              </a:rPr>
              <a:t>, such as energy, transport, and financial services.</a:t>
            </a:r>
          </a:p>
        </p:txBody>
      </p:sp>
      <p:sp>
        <p:nvSpPr>
          <p:cNvPr id="7" name="TextBox 6">
            <a:extLst>
              <a:ext uri="{FF2B5EF4-FFF2-40B4-BE49-F238E27FC236}">
                <a16:creationId xmlns:a16="http://schemas.microsoft.com/office/drawing/2014/main" id="{0BC1C336-2B8C-B8D3-1B91-C98BFE00DA9E}"/>
              </a:ext>
            </a:extLst>
          </p:cNvPr>
          <p:cNvSpPr txBox="1"/>
          <p:nvPr/>
        </p:nvSpPr>
        <p:spPr>
          <a:xfrm>
            <a:off x="1273126" y="3866156"/>
            <a:ext cx="186396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42 % </a:t>
            </a:r>
          </a:p>
        </p:txBody>
      </p:sp>
    </p:spTree>
    <p:extLst>
      <p:ext uri="{BB962C8B-B14F-4D97-AF65-F5344CB8AC3E}">
        <p14:creationId xmlns:p14="http://schemas.microsoft.com/office/powerpoint/2010/main" val="128714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5" name="TextBox 2">
            <a:extLst>
              <a:ext uri="{FF2B5EF4-FFF2-40B4-BE49-F238E27FC236}">
                <a16:creationId xmlns:a16="http://schemas.microsoft.com/office/drawing/2014/main" id="{38F702CA-203D-A361-7474-2285FD96C9E2}"/>
              </a:ext>
            </a:extLst>
          </p:cNvPr>
          <p:cNvSpPr txBox="1"/>
          <p:nvPr/>
        </p:nvSpPr>
        <p:spPr>
          <a:xfrm>
            <a:off x="1761106" y="591251"/>
            <a:ext cx="8493943" cy="13712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4000" b="1" dirty="0">
                <a:solidFill>
                  <a:srgbClr val="004480"/>
                </a:solidFill>
                <a:latin typeface="Poppins"/>
                <a:cs typeface="Poppins"/>
              </a:rPr>
              <a:t>ACCESS TO ESSENTIAL SERVICES: </a:t>
            </a:r>
            <a:endParaRPr lang="en-US" sz="4000"/>
          </a:p>
          <a:p>
            <a:pPr algn="ctr">
              <a:lnSpc>
                <a:spcPts val="5384"/>
              </a:lnSpc>
            </a:pPr>
            <a:r>
              <a:rPr lang="en-US" sz="4000" b="1" dirty="0">
                <a:solidFill>
                  <a:srgbClr val="0070C0"/>
                </a:solidFill>
                <a:latin typeface="Poppins"/>
                <a:cs typeface="Poppins"/>
              </a:rPr>
              <a:t>Financial Services</a:t>
            </a:r>
            <a:endParaRPr lang="en-US" sz="4000"/>
          </a:p>
        </p:txBody>
      </p:sp>
      <p:sp>
        <p:nvSpPr>
          <p:cNvPr id="8" name="TextBox 7">
            <a:extLst>
              <a:ext uri="{FF2B5EF4-FFF2-40B4-BE49-F238E27FC236}">
                <a16:creationId xmlns:a16="http://schemas.microsoft.com/office/drawing/2014/main" id="{F007B23B-C194-669B-0845-6DA4043DC831}"/>
              </a:ext>
            </a:extLst>
          </p:cNvPr>
          <p:cNvSpPr txBox="1"/>
          <p:nvPr/>
        </p:nvSpPr>
        <p:spPr>
          <a:xfrm>
            <a:off x="2016370" y="2391509"/>
            <a:ext cx="7983413" cy="34932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b="1" dirty="0">
                <a:solidFill>
                  <a:srgbClr val="0070C0"/>
                </a:solidFill>
                <a:ea typeface="+mn-lt"/>
                <a:cs typeface="+mn-lt"/>
              </a:rPr>
              <a:t>Most people in the EU had access to a bank account </a:t>
            </a:r>
            <a:r>
              <a:rPr lang="en-GB" sz="1700" dirty="0">
                <a:ea typeface="+mn-lt"/>
                <a:cs typeface="+mn-lt"/>
              </a:rPr>
              <a:t>in 2021, with only Hungary, Bulgaria and Romania showing rates below 90%. </a:t>
            </a:r>
            <a:endParaRPr lang="en-US" dirty="0">
              <a:ea typeface="+mn-lt"/>
              <a:cs typeface="+mn-lt"/>
            </a:endParaRPr>
          </a:p>
          <a:p>
            <a:pPr algn="just"/>
            <a:endParaRPr lang="en-GB" sz="1700" dirty="0">
              <a:ea typeface="+mn-lt"/>
              <a:cs typeface="+mn-lt"/>
            </a:endParaRPr>
          </a:p>
          <a:p>
            <a:pPr algn="just"/>
            <a:r>
              <a:rPr lang="en-GB" sz="1700" dirty="0">
                <a:ea typeface="+mn-lt"/>
                <a:cs typeface="+mn-lt"/>
              </a:rPr>
              <a:t>However, high fees, lack of information and legal requirements pose </a:t>
            </a:r>
            <a:r>
              <a:rPr lang="en-GB" sz="1700" b="1" dirty="0">
                <a:ea typeface="+mn-lt"/>
                <a:cs typeface="+mn-lt"/>
              </a:rPr>
              <a:t>barriers for specific groups</a:t>
            </a:r>
            <a:r>
              <a:rPr lang="en-GB" sz="1700" dirty="0">
                <a:ea typeface="+mn-lt"/>
                <a:cs typeface="+mn-lt"/>
              </a:rPr>
              <a:t>, particularly those with </a:t>
            </a:r>
            <a:r>
              <a:rPr lang="en-GB" sz="1700" b="1" dirty="0">
                <a:ea typeface="+mn-lt"/>
                <a:cs typeface="+mn-lt"/>
              </a:rPr>
              <a:t>low incomes, the homeless and undocumented migrants.</a:t>
            </a:r>
            <a:endParaRPr lang="en-GB" sz="1700" b="1" dirty="0"/>
          </a:p>
          <a:p>
            <a:pPr algn="just"/>
            <a:endParaRPr lang="en-GB" sz="1700" dirty="0">
              <a:ea typeface="+mn-lt"/>
              <a:cs typeface="+mn-lt"/>
            </a:endParaRPr>
          </a:p>
          <a:p>
            <a:pPr algn="just"/>
            <a:r>
              <a:rPr lang="en-GB" sz="1700" dirty="0">
                <a:ea typeface="+mn-lt"/>
                <a:cs typeface="+mn-lt"/>
              </a:rPr>
              <a:t>Undocumented migrants and homeless people might lack a valid identification document and </a:t>
            </a:r>
            <a:r>
              <a:rPr lang="en-GB" sz="1700" b="1" dirty="0">
                <a:solidFill>
                  <a:srgbClr val="0070C0"/>
                </a:solidFill>
                <a:ea typeface="+mn-lt"/>
                <a:cs typeface="+mn-lt"/>
              </a:rPr>
              <a:t>a domicile generally required to open a bank account.</a:t>
            </a:r>
            <a:r>
              <a:rPr lang="en-GB" sz="1700" dirty="0">
                <a:ea typeface="+mn-lt"/>
                <a:cs typeface="+mn-lt"/>
              </a:rPr>
              <a:t> </a:t>
            </a:r>
          </a:p>
          <a:p>
            <a:pPr algn="just"/>
            <a:endParaRPr lang="en-GB" sz="1700" dirty="0">
              <a:ea typeface="+mn-lt"/>
              <a:cs typeface="+mn-lt"/>
            </a:endParaRPr>
          </a:p>
          <a:p>
            <a:pPr algn="just"/>
            <a:r>
              <a:rPr lang="en-GB" sz="1700" dirty="0">
                <a:ea typeface="+mn-lt"/>
                <a:cs typeface="+mn-lt"/>
              </a:rPr>
              <a:t>Subsequently, not having a bank account may also represent a </a:t>
            </a:r>
            <a:r>
              <a:rPr lang="en-GB" sz="1700" b="1" dirty="0">
                <a:solidFill>
                  <a:srgbClr val="0070C0"/>
                </a:solidFill>
                <a:ea typeface="+mn-lt"/>
                <a:cs typeface="+mn-lt"/>
              </a:rPr>
              <a:t>barrier to taking up regular employment.</a:t>
            </a:r>
            <a:endParaRPr lang="en-GB" dirty="0">
              <a:solidFill>
                <a:srgbClr val="0070C0"/>
              </a:solidFill>
              <a:ea typeface="+mn-lt"/>
              <a:cs typeface="+mn-lt"/>
            </a:endParaRPr>
          </a:p>
          <a:p>
            <a:pPr algn="just"/>
            <a:endParaRPr lang="en-GB" sz="1700" dirty="0">
              <a:ea typeface="+mn-lt"/>
              <a:cs typeface="+mn-lt"/>
            </a:endParaRPr>
          </a:p>
        </p:txBody>
      </p:sp>
      <p:grpSp>
        <p:nvGrpSpPr>
          <p:cNvPr id="6" name="Group 5">
            <a:extLst>
              <a:ext uri="{FF2B5EF4-FFF2-40B4-BE49-F238E27FC236}">
                <a16:creationId xmlns:a16="http://schemas.microsoft.com/office/drawing/2014/main" id="{BF44E347-2BC4-695A-A096-4319FFD6DC9B}"/>
              </a:ext>
            </a:extLst>
          </p:cNvPr>
          <p:cNvGrpSpPr/>
          <p:nvPr/>
        </p:nvGrpSpPr>
        <p:grpSpPr>
          <a:xfrm>
            <a:off x="3841" y="2561"/>
            <a:ext cx="12171220" cy="6830033"/>
            <a:chOff x="46972" y="31315"/>
            <a:chExt cx="18209712" cy="10208712"/>
          </a:xfrm>
        </p:grpSpPr>
        <p:sp>
          <p:nvSpPr>
            <p:cNvPr id="3" name="Rectangle 2">
              <a:extLst>
                <a:ext uri="{FF2B5EF4-FFF2-40B4-BE49-F238E27FC236}">
                  <a16:creationId xmlns:a16="http://schemas.microsoft.com/office/drawing/2014/main" id="{42589A7A-B952-FFBA-7CF4-55F6A5D763BD}"/>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16533620-98AE-7BA1-C464-5AB19356044E}"/>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10253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5" name="TextBox 2">
            <a:extLst>
              <a:ext uri="{FF2B5EF4-FFF2-40B4-BE49-F238E27FC236}">
                <a16:creationId xmlns:a16="http://schemas.microsoft.com/office/drawing/2014/main" id="{38F702CA-203D-A361-7474-2285FD96C9E2}"/>
              </a:ext>
            </a:extLst>
          </p:cNvPr>
          <p:cNvSpPr txBox="1"/>
          <p:nvPr/>
        </p:nvSpPr>
        <p:spPr>
          <a:xfrm>
            <a:off x="1761106" y="591251"/>
            <a:ext cx="8493943" cy="13712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4000" b="1" dirty="0">
                <a:solidFill>
                  <a:srgbClr val="004480"/>
                </a:solidFill>
                <a:latin typeface="Poppins"/>
                <a:cs typeface="Poppins"/>
              </a:rPr>
              <a:t>ACCESS TO ESSENTIAL SERVICES: </a:t>
            </a:r>
            <a:endParaRPr lang="en-US" sz="4000"/>
          </a:p>
          <a:p>
            <a:pPr algn="ctr">
              <a:lnSpc>
                <a:spcPts val="5384"/>
              </a:lnSpc>
            </a:pPr>
            <a:r>
              <a:rPr lang="en-US" sz="4000" b="1" dirty="0">
                <a:solidFill>
                  <a:srgbClr val="0070C0"/>
                </a:solidFill>
                <a:latin typeface="Poppins"/>
                <a:cs typeface="Poppins"/>
              </a:rPr>
              <a:t>Transport</a:t>
            </a:r>
            <a:endParaRPr lang="en-US" sz="4000"/>
          </a:p>
        </p:txBody>
      </p:sp>
      <p:sp>
        <p:nvSpPr>
          <p:cNvPr id="8" name="TextBox 7">
            <a:extLst>
              <a:ext uri="{FF2B5EF4-FFF2-40B4-BE49-F238E27FC236}">
                <a16:creationId xmlns:a16="http://schemas.microsoft.com/office/drawing/2014/main" id="{F007B23B-C194-669B-0845-6DA4043DC831}"/>
              </a:ext>
            </a:extLst>
          </p:cNvPr>
          <p:cNvSpPr txBox="1"/>
          <p:nvPr/>
        </p:nvSpPr>
        <p:spPr>
          <a:xfrm>
            <a:off x="2672862" y="2309448"/>
            <a:ext cx="7983413" cy="1400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dirty="0">
                <a:ea typeface="+mn-lt"/>
                <a:cs typeface="+mn-lt"/>
              </a:rPr>
              <a:t>According to the latest available data (which for transport dates back to 2014!), 2.4 % of </a:t>
            </a:r>
            <a:r>
              <a:rPr lang="en-GB" sz="1700" b="1" dirty="0">
                <a:ea typeface="+mn-lt"/>
                <a:cs typeface="+mn-lt"/>
              </a:rPr>
              <a:t>all people in the EU</a:t>
            </a:r>
            <a:r>
              <a:rPr lang="en-GB" sz="1700" dirty="0">
                <a:ea typeface="+mn-lt"/>
                <a:cs typeface="+mn-lt"/>
              </a:rPr>
              <a:t> could not afford to use public transport regularly.</a:t>
            </a:r>
            <a:endParaRPr lang="en-US" dirty="0">
              <a:ea typeface="+mn-lt"/>
              <a:cs typeface="+mn-lt"/>
            </a:endParaRPr>
          </a:p>
          <a:p>
            <a:pPr algn="just"/>
            <a:endParaRPr lang="en-GB" sz="1700" dirty="0">
              <a:ea typeface="+mn-lt"/>
              <a:cs typeface="+mn-lt"/>
            </a:endParaRPr>
          </a:p>
          <a:p>
            <a:pPr algn="just"/>
            <a:endParaRPr lang="en-GB" sz="1700" dirty="0">
              <a:ea typeface="+mn-lt"/>
              <a:cs typeface="+mn-lt"/>
            </a:endParaRPr>
          </a:p>
          <a:p>
            <a:pPr algn="just"/>
            <a:r>
              <a:rPr lang="en-GB" sz="1700" dirty="0">
                <a:ea typeface="+mn-lt"/>
                <a:cs typeface="+mn-lt"/>
              </a:rPr>
              <a:t>For people </a:t>
            </a:r>
            <a:r>
              <a:rPr lang="en-GB" sz="1700" b="1" dirty="0">
                <a:ea typeface="+mn-lt"/>
                <a:cs typeface="+mn-lt"/>
              </a:rPr>
              <a:t>AROPE</a:t>
            </a:r>
            <a:r>
              <a:rPr lang="en-GB" sz="1700" dirty="0">
                <a:ea typeface="+mn-lt"/>
                <a:cs typeface="+mn-lt"/>
              </a:rPr>
              <a:t>, this number rises to 5.8 %. </a:t>
            </a:r>
            <a:endParaRPr lang="en-US" dirty="0">
              <a:ea typeface="+mn-lt"/>
              <a:cs typeface="+mn-lt"/>
            </a:endParaRPr>
          </a:p>
        </p:txBody>
      </p:sp>
      <p:sp>
        <p:nvSpPr>
          <p:cNvPr id="11" name="TextBox 10">
            <a:extLst>
              <a:ext uri="{FF2B5EF4-FFF2-40B4-BE49-F238E27FC236}">
                <a16:creationId xmlns:a16="http://schemas.microsoft.com/office/drawing/2014/main" id="{90C1D886-40D1-7A59-9816-375588624C87}"/>
              </a:ext>
            </a:extLst>
          </p:cNvPr>
          <p:cNvSpPr txBox="1"/>
          <p:nvPr/>
        </p:nvSpPr>
        <p:spPr>
          <a:xfrm>
            <a:off x="1207477" y="2192215"/>
            <a:ext cx="17584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2.4 % </a:t>
            </a:r>
          </a:p>
        </p:txBody>
      </p:sp>
      <p:sp>
        <p:nvSpPr>
          <p:cNvPr id="13" name="TextBox 12">
            <a:extLst>
              <a:ext uri="{FF2B5EF4-FFF2-40B4-BE49-F238E27FC236}">
                <a16:creationId xmlns:a16="http://schemas.microsoft.com/office/drawing/2014/main" id="{CB017687-851C-8165-28BC-7A1AAF9629F8}"/>
              </a:ext>
            </a:extLst>
          </p:cNvPr>
          <p:cNvSpPr txBox="1"/>
          <p:nvPr/>
        </p:nvSpPr>
        <p:spPr>
          <a:xfrm>
            <a:off x="1195753" y="3094891"/>
            <a:ext cx="186396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5.8 % </a:t>
            </a:r>
          </a:p>
        </p:txBody>
      </p:sp>
      <p:grpSp>
        <p:nvGrpSpPr>
          <p:cNvPr id="6" name="Group 5">
            <a:extLst>
              <a:ext uri="{FF2B5EF4-FFF2-40B4-BE49-F238E27FC236}">
                <a16:creationId xmlns:a16="http://schemas.microsoft.com/office/drawing/2014/main" id="{F24ACD4D-18C1-2518-F68D-350CE345A6B5}"/>
              </a:ext>
            </a:extLst>
          </p:cNvPr>
          <p:cNvGrpSpPr/>
          <p:nvPr/>
        </p:nvGrpSpPr>
        <p:grpSpPr>
          <a:xfrm>
            <a:off x="3841" y="2561"/>
            <a:ext cx="12171220" cy="6830033"/>
            <a:chOff x="46972" y="31315"/>
            <a:chExt cx="18209712" cy="10208712"/>
          </a:xfrm>
        </p:grpSpPr>
        <p:sp>
          <p:nvSpPr>
            <p:cNvPr id="3" name="Rectangle 2">
              <a:extLst>
                <a:ext uri="{FF2B5EF4-FFF2-40B4-BE49-F238E27FC236}">
                  <a16:creationId xmlns:a16="http://schemas.microsoft.com/office/drawing/2014/main" id="{B3ECE27E-5643-0302-05D5-1CC262A10DBB}"/>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3F6AAF3E-E962-2627-2A48-C6AD37FD0754}"/>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2" name="TextBox 1">
            <a:extLst>
              <a:ext uri="{FF2B5EF4-FFF2-40B4-BE49-F238E27FC236}">
                <a16:creationId xmlns:a16="http://schemas.microsoft.com/office/drawing/2014/main" id="{B91E7857-BF5F-D605-D498-03DD31C03D23}"/>
              </a:ext>
            </a:extLst>
          </p:cNvPr>
          <p:cNvSpPr txBox="1"/>
          <p:nvPr/>
        </p:nvSpPr>
        <p:spPr>
          <a:xfrm>
            <a:off x="1216325" y="4005533"/>
            <a:ext cx="9644331" cy="19236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a:cs typeface="Segoe UI"/>
              </a:rPr>
              <a:t>Access to transport is </a:t>
            </a:r>
            <a:r>
              <a:rPr lang="en-GB" sz="1700" b="1">
                <a:solidFill>
                  <a:srgbClr val="0070C0"/>
                </a:solidFill>
                <a:cs typeface="Segoe UI"/>
              </a:rPr>
              <a:t>influenced by a number of factors</a:t>
            </a:r>
            <a:r>
              <a:rPr lang="en-GB" sz="1700">
                <a:cs typeface="Segoe UI"/>
              </a:rPr>
              <a:t>, including cost, quality, infrastructure and frequency of services, as well as (digital and physical) accessibility. ​</a:t>
            </a:r>
          </a:p>
          <a:p>
            <a:pPr algn="just"/>
            <a:r>
              <a:rPr lang="en-GB" sz="1700">
                <a:cs typeface="Segoe UI"/>
              </a:rPr>
              <a:t>​</a:t>
            </a:r>
          </a:p>
          <a:p>
            <a:pPr algn="just"/>
            <a:r>
              <a:rPr lang="en-GB" sz="1700">
                <a:cs typeface="Segoe UI"/>
              </a:rPr>
              <a:t>Therefore, </a:t>
            </a:r>
            <a:r>
              <a:rPr lang="en-GB" sz="1700" b="1">
                <a:solidFill>
                  <a:srgbClr val="0070C0"/>
                </a:solidFill>
                <a:cs typeface="Segoe UI"/>
              </a:rPr>
              <a:t>diverse groups may struggle with access to transport</a:t>
            </a:r>
            <a:r>
              <a:rPr lang="en-GB" sz="1700">
                <a:cs typeface="Segoe UI"/>
              </a:rPr>
              <a:t>, such as </a:t>
            </a:r>
            <a:r>
              <a:rPr lang="en-GB" sz="1700" b="1">
                <a:solidFill>
                  <a:srgbClr val="0070C0"/>
                </a:solidFill>
                <a:cs typeface="Segoe UI"/>
              </a:rPr>
              <a:t>those in rural areas and remote regions</a:t>
            </a:r>
            <a:r>
              <a:rPr lang="en-GB" sz="1700">
                <a:cs typeface="Segoe UI"/>
              </a:rPr>
              <a:t> due to a deficit of services, </a:t>
            </a:r>
            <a:r>
              <a:rPr lang="en-GB" sz="1700" b="1">
                <a:solidFill>
                  <a:srgbClr val="0070C0"/>
                </a:solidFill>
                <a:cs typeface="Segoe UI"/>
              </a:rPr>
              <a:t>marginalised Roma communities, older people and persons with disabilities or reduced mobility</a:t>
            </a:r>
            <a:r>
              <a:rPr lang="en-GB" sz="1700">
                <a:cs typeface="Segoe UI"/>
              </a:rPr>
              <a:t>, who may find available options physically inaccessible. </a:t>
            </a:r>
          </a:p>
        </p:txBody>
      </p:sp>
    </p:spTree>
    <p:extLst>
      <p:ext uri="{BB962C8B-B14F-4D97-AF65-F5344CB8AC3E}">
        <p14:creationId xmlns:p14="http://schemas.microsoft.com/office/powerpoint/2010/main" val="123977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3">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2" name="TextBox 2"/>
          <p:cNvSpPr txBox="1"/>
          <p:nvPr/>
        </p:nvSpPr>
        <p:spPr>
          <a:xfrm>
            <a:off x="2019013" y="2590146"/>
            <a:ext cx="8153975" cy="123110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000" b="1" dirty="0">
                <a:solidFill>
                  <a:srgbClr val="0D5B9D"/>
                </a:solidFill>
                <a:latin typeface="Poppins"/>
                <a:ea typeface="+mn-lt"/>
                <a:cs typeface="+mn-lt"/>
              </a:rPr>
              <a:t>THE COST-OF-LIVING CRISIS AND ESSENTIAL SERVICES</a:t>
            </a:r>
            <a:endParaRPr lang="en-US" sz="4000">
              <a:solidFill>
                <a:srgbClr val="0D5B9D"/>
              </a:solidFill>
              <a:latin typeface="Poppins"/>
              <a:cs typeface="Poppins"/>
            </a:endParaRPr>
          </a:p>
        </p:txBody>
      </p:sp>
      <p:grpSp>
        <p:nvGrpSpPr>
          <p:cNvPr id="6" name="Group 5">
            <a:extLst>
              <a:ext uri="{FF2B5EF4-FFF2-40B4-BE49-F238E27FC236}">
                <a16:creationId xmlns:a16="http://schemas.microsoft.com/office/drawing/2014/main" id="{48C81A52-A45D-75D0-EE17-8348D87F7F18}"/>
              </a:ext>
            </a:extLst>
          </p:cNvPr>
          <p:cNvGrpSpPr/>
          <p:nvPr/>
        </p:nvGrpSpPr>
        <p:grpSpPr>
          <a:xfrm>
            <a:off x="3841" y="2561"/>
            <a:ext cx="12171220" cy="6830033"/>
            <a:chOff x="46972" y="31315"/>
            <a:chExt cx="18209712" cy="10208712"/>
          </a:xfrm>
        </p:grpSpPr>
        <p:sp>
          <p:nvSpPr>
            <p:cNvPr id="4" name="Rectangle 3">
              <a:extLst>
                <a:ext uri="{FF2B5EF4-FFF2-40B4-BE49-F238E27FC236}">
                  <a16:creationId xmlns:a16="http://schemas.microsoft.com/office/drawing/2014/main" id="{1BD3C1E6-4333-A388-0DAA-EF49B16EB78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16D192DB-454F-007A-0EEE-D1378217A516}"/>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20442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3" name="TextBox 2">
            <a:extLst>
              <a:ext uri="{FF2B5EF4-FFF2-40B4-BE49-F238E27FC236}">
                <a16:creationId xmlns:a16="http://schemas.microsoft.com/office/drawing/2014/main" id="{4E9FF000-14C6-0BE4-8369-170FF69CD920}"/>
              </a:ext>
            </a:extLst>
          </p:cNvPr>
          <p:cNvSpPr txBox="1"/>
          <p:nvPr/>
        </p:nvSpPr>
        <p:spPr>
          <a:xfrm>
            <a:off x="2157046" y="386862"/>
            <a:ext cx="78779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tx2">
                    <a:lumMod val="75000"/>
                    <a:lumOff val="25000"/>
                  </a:schemeClr>
                </a:solidFill>
                <a:latin typeface="Poppins"/>
                <a:ea typeface="+mn-lt"/>
                <a:cs typeface="Poppins"/>
              </a:rPr>
              <a:t>COST-OF-LIVING CRISIS </a:t>
            </a:r>
            <a:endParaRPr lang="en-US" sz="4000" b="1">
              <a:solidFill>
                <a:schemeClr val="tx2">
                  <a:lumMod val="75000"/>
                  <a:lumOff val="25000"/>
                </a:schemeClr>
              </a:solidFill>
              <a:latin typeface="Poppins"/>
              <a:ea typeface="+mn-lt"/>
              <a:cs typeface="Poppins"/>
            </a:endParaRPr>
          </a:p>
          <a:p>
            <a:pPr algn="ctr"/>
            <a:r>
              <a:rPr lang="en-US" sz="4000" b="1" dirty="0">
                <a:solidFill>
                  <a:schemeClr val="tx2">
                    <a:lumMod val="75000"/>
                    <a:lumOff val="25000"/>
                  </a:schemeClr>
                </a:solidFill>
                <a:latin typeface="Poppins"/>
                <a:ea typeface="+mn-lt"/>
                <a:cs typeface="Poppins"/>
              </a:rPr>
              <a:t>AND ESSENTIAL SERVICES</a:t>
            </a:r>
            <a:endParaRPr lang="en-US" sz="4000" b="1">
              <a:solidFill>
                <a:schemeClr val="tx2">
                  <a:lumMod val="75000"/>
                  <a:lumOff val="25000"/>
                </a:schemeClr>
              </a:solidFill>
              <a:latin typeface="Poppins"/>
              <a:cs typeface="Poppins"/>
            </a:endParaRPr>
          </a:p>
        </p:txBody>
      </p:sp>
      <p:sp>
        <p:nvSpPr>
          <p:cNvPr id="2" name="TextBox 1">
            <a:extLst>
              <a:ext uri="{FF2B5EF4-FFF2-40B4-BE49-F238E27FC236}">
                <a16:creationId xmlns:a16="http://schemas.microsoft.com/office/drawing/2014/main" id="{300BE899-7830-F72C-51B1-790CD2FE61E1}"/>
              </a:ext>
            </a:extLst>
          </p:cNvPr>
          <p:cNvSpPr txBox="1"/>
          <p:nvPr/>
        </p:nvSpPr>
        <p:spPr>
          <a:xfrm>
            <a:off x="1527507" y="2134796"/>
            <a:ext cx="8984962" cy="4016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700" b="1" dirty="0">
                <a:latin typeface="Aptos"/>
                <a:ea typeface="+mn-lt"/>
                <a:cs typeface="Segoe UI"/>
              </a:rPr>
              <a:t>Socio-economic context in EU:</a:t>
            </a:r>
          </a:p>
          <a:p>
            <a:pPr marL="742950" lvl="1" indent="-285750" algn="just">
              <a:buFont typeface="Wingdings"/>
              <a:buChar char="§"/>
            </a:pPr>
            <a:r>
              <a:rPr lang="en-US" sz="1700" dirty="0">
                <a:latin typeface="Aptos"/>
                <a:ea typeface="+mn-lt"/>
                <a:cs typeface="Arial"/>
              </a:rPr>
              <a:t>Inflation and high energy prices (inflation of energy prices = 25% in 2022)</a:t>
            </a:r>
          </a:p>
          <a:p>
            <a:pPr marL="742950" lvl="1" indent="-285750" algn="just">
              <a:buFont typeface="Wingdings"/>
              <a:buChar char="§"/>
            </a:pPr>
            <a:r>
              <a:rPr lang="en-US" sz="1700" dirty="0">
                <a:latin typeface="Aptos"/>
                <a:ea typeface="+mn-lt"/>
                <a:cs typeface="Arial"/>
              </a:rPr>
              <a:t>Cost of living crisis</a:t>
            </a:r>
          </a:p>
          <a:p>
            <a:pPr algn="just"/>
            <a:endParaRPr lang="en-US" sz="1700" dirty="0">
              <a:latin typeface="Aptos"/>
              <a:ea typeface="+mn-lt"/>
              <a:cs typeface="Arial"/>
            </a:endParaRPr>
          </a:p>
          <a:p>
            <a:pPr algn="just"/>
            <a:r>
              <a:rPr lang="en-US" sz="1700" dirty="0">
                <a:latin typeface="Aptos"/>
                <a:ea typeface="+mn-lt"/>
                <a:cs typeface="Arial"/>
              </a:rPr>
              <a:t>The </a:t>
            </a:r>
            <a:r>
              <a:rPr lang="en-US" sz="1700" b="1" dirty="0">
                <a:latin typeface="Aptos"/>
                <a:ea typeface="+mn-lt"/>
                <a:cs typeface="Arial"/>
              </a:rPr>
              <a:t>median expenditure </a:t>
            </a:r>
            <a:r>
              <a:rPr lang="en-US" sz="1700" dirty="0">
                <a:latin typeface="Aptos"/>
                <a:ea typeface="+mn-lt"/>
                <a:cs typeface="Arial"/>
              </a:rPr>
              <a:t>on essential services was 11,8% across the EU but </a:t>
            </a:r>
            <a:r>
              <a:rPr lang="en-US" sz="1700" b="1" dirty="0">
                <a:latin typeface="Aptos"/>
                <a:ea typeface="+mn-lt"/>
                <a:cs typeface="Arial"/>
              </a:rPr>
              <a:t>18,5%</a:t>
            </a:r>
            <a:r>
              <a:rPr lang="en-US" sz="1700" dirty="0">
                <a:latin typeface="Aptos"/>
                <a:ea typeface="+mn-lt"/>
                <a:cs typeface="Arial"/>
              </a:rPr>
              <a:t> across </a:t>
            </a:r>
            <a:r>
              <a:rPr lang="en-US" sz="1700" b="1" dirty="0">
                <a:latin typeface="Aptos"/>
                <a:ea typeface="+mn-lt"/>
                <a:cs typeface="Arial"/>
              </a:rPr>
              <a:t>AROPE</a:t>
            </a:r>
            <a:r>
              <a:rPr lang="en-US" sz="1700" dirty="0">
                <a:latin typeface="Aptos"/>
                <a:ea typeface="+mn-lt"/>
                <a:cs typeface="Arial"/>
              </a:rPr>
              <a:t> households. </a:t>
            </a:r>
          </a:p>
          <a:p>
            <a:pPr algn="just"/>
            <a:endParaRPr lang="en-US" sz="1700" dirty="0">
              <a:latin typeface="Aptos"/>
              <a:ea typeface="+mn-lt"/>
              <a:cs typeface="Arial"/>
            </a:endParaRPr>
          </a:p>
          <a:p>
            <a:pPr algn="just"/>
            <a:r>
              <a:rPr lang="en-US" sz="1700" dirty="0">
                <a:ea typeface="+mn-lt"/>
                <a:cs typeface="+mn-lt"/>
              </a:rPr>
              <a:t>Access to essential services is in line with the </a:t>
            </a:r>
            <a:r>
              <a:rPr lang="en-US" sz="1700" b="1" dirty="0">
                <a:ea typeface="+mn-lt"/>
                <a:cs typeface="+mn-lt"/>
              </a:rPr>
              <a:t>EU goal to lift 15 million people out of poverty by 2030</a:t>
            </a:r>
            <a:r>
              <a:rPr lang="en-US" sz="1700" dirty="0">
                <a:ea typeface="+mn-lt"/>
                <a:cs typeface="+mn-lt"/>
              </a:rPr>
              <a:t>. However: </a:t>
            </a:r>
            <a:endParaRPr lang="en-US" sz="1700" dirty="0">
              <a:latin typeface="Aptos"/>
              <a:cs typeface="Arial"/>
            </a:endParaRPr>
          </a:p>
          <a:p>
            <a:pPr marL="628650" lvl="1" indent="-171450" algn="just">
              <a:buFont typeface="Wingdings"/>
              <a:buChar char="§"/>
            </a:pPr>
            <a:r>
              <a:rPr lang="en-US" sz="1700" dirty="0">
                <a:latin typeface="Aptos"/>
                <a:cs typeface="Arial"/>
              </a:rPr>
              <a:t>48% of Europeans see cost </a:t>
            </a:r>
            <a:r>
              <a:rPr lang="en-US" sz="1700" dirty="0">
                <a:solidFill>
                  <a:srgbClr val="000000"/>
                </a:solidFill>
                <a:latin typeface="Aptos"/>
                <a:cs typeface="Arial"/>
              </a:rPr>
              <a:t>of living </a:t>
            </a:r>
            <a:r>
              <a:rPr lang="en-US" sz="1700" dirty="0">
                <a:latin typeface="Aptos"/>
                <a:cs typeface="Arial"/>
              </a:rPr>
              <a:t>as the main priority of their country (Social Europe </a:t>
            </a:r>
            <a:r>
              <a:rPr lang="en-US" sz="1700" dirty="0">
                <a:ea typeface="+mn-lt"/>
                <a:cs typeface="+mn-lt"/>
              </a:rPr>
              <a:t>Eurobarometer, spring 2024)</a:t>
            </a:r>
            <a:endParaRPr lang="en-US" sz="1700" dirty="0">
              <a:latin typeface="Aptos"/>
              <a:cs typeface="Arial"/>
            </a:endParaRPr>
          </a:p>
          <a:p>
            <a:pPr marL="628650" lvl="1" indent="-171450" algn="just">
              <a:buFont typeface="Wingdings"/>
              <a:buChar char="§"/>
            </a:pPr>
            <a:r>
              <a:rPr lang="en-US" sz="1700" dirty="0">
                <a:latin typeface="Aptos"/>
                <a:cs typeface="Arial"/>
              </a:rPr>
              <a:t>AROPE and most marginalized face the greatest barriers in accessing services, which increased with reduced purchase power due to higher costs of living.</a:t>
            </a:r>
          </a:p>
          <a:p>
            <a:pPr marL="628650" lvl="1" indent="-171450" algn="just">
              <a:buFont typeface="Wingdings"/>
              <a:buChar char="§"/>
            </a:pPr>
            <a:r>
              <a:rPr lang="en-US" sz="1700" dirty="0">
                <a:latin typeface="Aptos"/>
                <a:cs typeface="Arial"/>
              </a:rPr>
              <a:t>Lack of access to one of the services often influences access to the other services as well. </a:t>
            </a:r>
          </a:p>
        </p:txBody>
      </p:sp>
      <p:grpSp>
        <p:nvGrpSpPr>
          <p:cNvPr id="7" name="Group 6">
            <a:extLst>
              <a:ext uri="{FF2B5EF4-FFF2-40B4-BE49-F238E27FC236}">
                <a16:creationId xmlns:a16="http://schemas.microsoft.com/office/drawing/2014/main" id="{1A12CDA4-54B1-91CA-1A2E-4F3EFB007D59}"/>
              </a:ext>
            </a:extLst>
          </p:cNvPr>
          <p:cNvGrpSpPr/>
          <p:nvPr/>
        </p:nvGrpSpPr>
        <p:grpSpPr>
          <a:xfrm>
            <a:off x="3841" y="2561"/>
            <a:ext cx="12171220" cy="6830033"/>
            <a:chOff x="46972" y="31315"/>
            <a:chExt cx="18209712" cy="10208712"/>
          </a:xfrm>
        </p:grpSpPr>
        <p:sp>
          <p:nvSpPr>
            <p:cNvPr id="5" name="Rectangle 4">
              <a:extLst>
                <a:ext uri="{FF2B5EF4-FFF2-40B4-BE49-F238E27FC236}">
                  <a16:creationId xmlns:a16="http://schemas.microsoft.com/office/drawing/2014/main" id="{0CCCACC7-2BBC-B671-E79C-1D3640C33F8A}"/>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4607B029-1A16-5013-2AAC-03498F8F9434}"/>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11463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3">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2" name="TextBox 2"/>
          <p:cNvSpPr txBox="1"/>
          <p:nvPr/>
        </p:nvSpPr>
        <p:spPr>
          <a:xfrm>
            <a:off x="2019013" y="2503882"/>
            <a:ext cx="8153975" cy="184665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000" b="1" dirty="0">
                <a:solidFill>
                  <a:srgbClr val="0D5B9D"/>
                </a:solidFill>
                <a:latin typeface="Poppins"/>
                <a:ea typeface="+mn-lt"/>
                <a:cs typeface="+mn-lt"/>
              </a:rPr>
              <a:t>STRUCTURAL BARRIERS TO ACCESS ESSENTIAL SERVICES</a:t>
            </a:r>
            <a:r>
              <a:rPr lang="en-GB" sz="4000" b="1" dirty="0">
                <a:solidFill>
                  <a:srgbClr val="0D5B9D"/>
                </a:solidFill>
                <a:latin typeface="Poppins"/>
                <a:ea typeface="+mn-lt"/>
                <a:cs typeface="+mn-lt"/>
              </a:rPr>
              <a:t> </a:t>
            </a:r>
            <a:endParaRPr lang="en-US" sz="4000" b="1" dirty="0">
              <a:solidFill>
                <a:srgbClr val="0D5B9D"/>
              </a:solidFill>
              <a:latin typeface="Poppins"/>
              <a:ea typeface="+mn-lt"/>
              <a:cs typeface="+mn-lt"/>
            </a:endParaRPr>
          </a:p>
          <a:p>
            <a:pPr algn="ctr"/>
            <a:endParaRPr lang="en-US" sz="4000" b="1" dirty="0">
              <a:solidFill>
                <a:srgbClr val="0D5B9D"/>
              </a:solidFill>
              <a:latin typeface="Poppins"/>
              <a:cs typeface="Poppins"/>
            </a:endParaRPr>
          </a:p>
        </p:txBody>
      </p:sp>
      <p:grpSp>
        <p:nvGrpSpPr>
          <p:cNvPr id="6" name="Group 5">
            <a:extLst>
              <a:ext uri="{FF2B5EF4-FFF2-40B4-BE49-F238E27FC236}">
                <a16:creationId xmlns:a16="http://schemas.microsoft.com/office/drawing/2014/main" id="{021797BF-40A6-27E1-BF0F-D602B7605ABB}"/>
              </a:ext>
            </a:extLst>
          </p:cNvPr>
          <p:cNvGrpSpPr/>
          <p:nvPr/>
        </p:nvGrpSpPr>
        <p:grpSpPr>
          <a:xfrm>
            <a:off x="3841" y="2561"/>
            <a:ext cx="12171220" cy="6830033"/>
            <a:chOff x="46972" y="31315"/>
            <a:chExt cx="18209712" cy="10208712"/>
          </a:xfrm>
        </p:grpSpPr>
        <p:sp>
          <p:nvSpPr>
            <p:cNvPr id="4" name="Rectangle 3">
              <a:extLst>
                <a:ext uri="{FF2B5EF4-FFF2-40B4-BE49-F238E27FC236}">
                  <a16:creationId xmlns:a16="http://schemas.microsoft.com/office/drawing/2014/main" id="{5636C067-D5C7-BDAD-A159-87F768D79440}"/>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515A3FAC-4925-8E38-0A4C-A09AB0FA3311}"/>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77693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5D0"/>
        </a:solidFill>
        <a:effectLst/>
      </p:bgPr>
    </p:bg>
    <p:spTree>
      <p:nvGrpSpPr>
        <p:cNvPr id="1" name=""/>
        <p:cNvGrpSpPr/>
        <p:nvPr/>
      </p:nvGrpSpPr>
      <p:grpSpPr>
        <a:xfrm>
          <a:off x="0" y="0"/>
          <a:ext cx="0" cy="0"/>
          <a:chOff x="0" y="0"/>
          <a:chExt cx="0" cy="0"/>
        </a:xfrm>
      </p:grpSpPr>
      <p:grpSp>
        <p:nvGrpSpPr>
          <p:cNvPr id="2" name="Group 2"/>
          <p:cNvGrpSpPr/>
          <p:nvPr/>
        </p:nvGrpSpPr>
        <p:grpSpPr>
          <a:xfrm>
            <a:off x="1" y="0"/>
            <a:ext cx="12192000" cy="2561470"/>
            <a:chOff x="0" y="0"/>
            <a:chExt cx="5154206" cy="1037847"/>
          </a:xfrm>
        </p:grpSpPr>
        <p:sp>
          <p:nvSpPr>
            <p:cNvPr id="3" name="Freeform 3"/>
            <p:cNvSpPr/>
            <p:nvPr/>
          </p:nvSpPr>
          <p:spPr>
            <a:xfrm>
              <a:off x="0" y="0"/>
              <a:ext cx="5154206" cy="1037847"/>
            </a:xfrm>
            <a:custGeom>
              <a:avLst/>
              <a:gdLst/>
              <a:ahLst/>
              <a:cxnLst/>
              <a:rect l="l" t="t" r="r" b="b"/>
              <a:pathLst>
                <a:path w="5154206" h="1037847">
                  <a:moveTo>
                    <a:pt x="0" y="0"/>
                  </a:moveTo>
                  <a:lnTo>
                    <a:pt x="5154206" y="0"/>
                  </a:lnTo>
                  <a:lnTo>
                    <a:pt x="5154206" y="1037847"/>
                  </a:lnTo>
                  <a:lnTo>
                    <a:pt x="0" y="1037847"/>
                  </a:lnTo>
                  <a:close/>
                </a:path>
              </a:pathLst>
            </a:custGeom>
            <a:solidFill>
              <a:schemeClr val="tx2">
                <a:lumMod val="75000"/>
                <a:lumOff val="25000"/>
              </a:schemeClr>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4" name="TextBox 4"/>
            <p:cNvSpPr txBox="1"/>
            <p:nvPr/>
          </p:nvSpPr>
          <p:spPr>
            <a:xfrm>
              <a:off x="0" y="-57150"/>
              <a:ext cx="5154206" cy="1094997"/>
            </a:xfrm>
            <a:prstGeom prst="rect">
              <a:avLst/>
            </a:prstGeom>
            <a:solidFill>
              <a:schemeClr val="tx2">
                <a:lumMod val="75000"/>
                <a:lumOff val="25000"/>
              </a:schemeClr>
            </a:solidFill>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5" name="Group 5"/>
          <p:cNvGrpSpPr/>
          <p:nvPr/>
        </p:nvGrpSpPr>
        <p:grpSpPr>
          <a:xfrm>
            <a:off x="662234" y="1247945"/>
            <a:ext cx="3057285" cy="5445758"/>
            <a:chOff x="0" y="0"/>
            <a:chExt cx="1207816" cy="2151410"/>
          </a:xfrm>
        </p:grpSpPr>
        <p:sp>
          <p:nvSpPr>
            <p:cNvPr id="6" name="Freeform 6"/>
            <p:cNvSpPr/>
            <p:nvPr/>
          </p:nvSpPr>
          <p:spPr>
            <a:xfrm>
              <a:off x="0" y="0"/>
              <a:ext cx="1207816" cy="2151411"/>
            </a:xfrm>
            <a:custGeom>
              <a:avLst/>
              <a:gdLst/>
              <a:ahLst/>
              <a:cxnLst/>
              <a:rect l="l" t="t" r="r" b="b"/>
              <a:pathLst>
                <a:path w="1207816" h="2151411">
                  <a:moveTo>
                    <a:pt x="33764" y="0"/>
                  </a:moveTo>
                  <a:lnTo>
                    <a:pt x="1174052" y="0"/>
                  </a:lnTo>
                  <a:cubicBezTo>
                    <a:pt x="1183007" y="0"/>
                    <a:pt x="1191595" y="3557"/>
                    <a:pt x="1197927" y="9889"/>
                  </a:cubicBezTo>
                  <a:cubicBezTo>
                    <a:pt x="1204259" y="16221"/>
                    <a:pt x="1207816" y="24809"/>
                    <a:pt x="1207816" y="33764"/>
                  </a:cubicBezTo>
                  <a:lnTo>
                    <a:pt x="1207816" y="2117647"/>
                  </a:lnTo>
                  <a:cubicBezTo>
                    <a:pt x="1207816" y="2126601"/>
                    <a:pt x="1204259" y="2135189"/>
                    <a:pt x="1197927" y="2141521"/>
                  </a:cubicBezTo>
                  <a:cubicBezTo>
                    <a:pt x="1191595" y="2147853"/>
                    <a:pt x="1183007" y="2151411"/>
                    <a:pt x="1174052" y="2151411"/>
                  </a:cubicBezTo>
                  <a:lnTo>
                    <a:pt x="33764" y="2151411"/>
                  </a:lnTo>
                  <a:cubicBezTo>
                    <a:pt x="24809" y="2151411"/>
                    <a:pt x="16221" y="2147853"/>
                    <a:pt x="9889" y="2141521"/>
                  </a:cubicBezTo>
                  <a:cubicBezTo>
                    <a:pt x="3557" y="2135189"/>
                    <a:pt x="0" y="2126601"/>
                    <a:pt x="0" y="2117647"/>
                  </a:cubicBezTo>
                  <a:lnTo>
                    <a:pt x="0" y="33764"/>
                  </a:lnTo>
                  <a:cubicBezTo>
                    <a:pt x="0" y="24809"/>
                    <a:pt x="3557" y="16221"/>
                    <a:pt x="9889" y="9889"/>
                  </a:cubicBezTo>
                  <a:cubicBezTo>
                    <a:pt x="16221" y="3557"/>
                    <a:pt x="24809" y="0"/>
                    <a:pt x="33764" y="0"/>
                  </a:cubicBez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7" name="TextBox 7"/>
            <p:cNvSpPr txBox="1"/>
            <p:nvPr/>
          </p:nvSpPr>
          <p:spPr>
            <a:xfrm>
              <a:off x="0" y="-57150"/>
              <a:ext cx="1207816" cy="220856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8" name="Group 8"/>
          <p:cNvGrpSpPr/>
          <p:nvPr/>
        </p:nvGrpSpPr>
        <p:grpSpPr>
          <a:xfrm>
            <a:off x="8448916" y="1247945"/>
            <a:ext cx="3057285" cy="5445758"/>
            <a:chOff x="0" y="0"/>
            <a:chExt cx="1207816" cy="2151410"/>
          </a:xfrm>
        </p:grpSpPr>
        <p:sp>
          <p:nvSpPr>
            <p:cNvPr id="9" name="Freeform 9"/>
            <p:cNvSpPr/>
            <p:nvPr/>
          </p:nvSpPr>
          <p:spPr>
            <a:xfrm>
              <a:off x="0" y="0"/>
              <a:ext cx="1207816" cy="2151411"/>
            </a:xfrm>
            <a:custGeom>
              <a:avLst/>
              <a:gdLst/>
              <a:ahLst/>
              <a:cxnLst/>
              <a:rect l="l" t="t" r="r" b="b"/>
              <a:pathLst>
                <a:path w="1207816" h="2151411">
                  <a:moveTo>
                    <a:pt x="33764" y="0"/>
                  </a:moveTo>
                  <a:lnTo>
                    <a:pt x="1174052" y="0"/>
                  </a:lnTo>
                  <a:cubicBezTo>
                    <a:pt x="1183007" y="0"/>
                    <a:pt x="1191595" y="3557"/>
                    <a:pt x="1197927" y="9889"/>
                  </a:cubicBezTo>
                  <a:cubicBezTo>
                    <a:pt x="1204259" y="16221"/>
                    <a:pt x="1207816" y="24809"/>
                    <a:pt x="1207816" y="33764"/>
                  </a:cubicBezTo>
                  <a:lnTo>
                    <a:pt x="1207816" y="2117647"/>
                  </a:lnTo>
                  <a:cubicBezTo>
                    <a:pt x="1207816" y="2126601"/>
                    <a:pt x="1204259" y="2135189"/>
                    <a:pt x="1197927" y="2141521"/>
                  </a:cubicBezTo>
                  <a:cubicBezTo>
                    <a:pt x="1191595" y="2147853"/>
                    <a:pt x="1183007" y="2151411"/>
                    <a:pt x="1174052" y="2151411"/>
                  </a:cubicBezTo>
                  <a:lnTo>
                    <a:pt x="33764" y="2151411"/>
                  </a:lnTo>
                  <a:cubicBezTo>
                    <a:pt x="24809" y="2151411"/>
                    <a:pt x="16221" y="2147853"/>
                    <a:pt x="9889" y="2141521"/>
                  </a:cubicBezTo>
                  <a:cubicBezTo>
                    <a:pt x="3557" y="2135189"/>
                    <a:pt x="0" y="2126601"/>
                    <a:pt x="0" y="2117647"/>
                  </a:cubicBezTo>
                  <a:lnTo>
                    <a:pt x="0" y="33764"/>
                  </a:lnTo>
                  <a:cubicBezTo>
                    <a:pt x="0" y="24809"/>
                    <a:pt x="3557" y="16221"/>
                    <a:pt x="9889" y="9889"/>
                  </a:cubicBezTo>
                  <a:cubicBezTo>
                    <a:pt x="16221" y="3557"/>
                    <a:pt x="24809" y="0"/>
                    <a:pt x="33764" y="0"/>
                  </a:cubicBez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10" name="TextBox 10"/>
            <p:cNvSpPr txBox="1"/>
            <p:nvPr/>
          </p:nvSpPr>
          <p:spPr>
            <a:xfrm>
              <a:off x="0" y="-57150"/>
              <a:ext cx="1207816" cy="220856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grpSp>
        <p:nvGrpSpPr>
          <p:cNvPr id="11" name="Group 11"/>
          <p:cNvGrpSpPr/>
          <p:nvPr/>
        </p:nvGrpSpPr>
        <p:grpSpPr>
          <a:xfrm>
            <a:off x="4616701" y="1247945"/>
            <a:ext cx="3192471" cy="5445758"/>
            <a:chOff x="0" y="0"/>
            <a:chExt cx="6384942" cy="10891516"/>
          </a:xfrm>
        </p:grpSpPr>
        <p:grpSp>
          <p:nvGrpSpPr>
            <p:cNvPr id="12" name="Group 12"/>
            <p:cNvGrpSpPr/>
            <p:nvPr/>
          </p:nvGrpSpPr>
          <p:grpSpPr>
            <a:xfrm>
              <a:off x="135186" y="0"/>
              <a:ext cx="6114570" cy="10891516"/>
              <a:chOff x="0" y="0"/>
              <a:chExt cx="1207816" cy="2151410"/>
            </a:xfrm>
          </p:grpSpPr>
          <p:sp>
            <p:nvSpPr>
              <p:cNvPr id="13" name="Freeform 13"/>
              <p:cNvSpPr/>
              <p:nvPr/>
            </p:nvSpPr>
            <p:spPr>
              <a:xfrm>
                <a:off x="0" y="0"/>
                <a:ext cx="1207816" cy="2151411"/>
              </a:xfrm>
              <a:custGeom>
                <a:avLst/>
                <a:gdLst/>
                <a:ahLst/>
                <a:cxnLst/>
                <a:rect l="l" t="t" r="r" b="b"/>
                <a:pathLst>
                  <a:path w="1207816" h="2151411">
                    <a:moveTo>
                      <a:pt x="33764" y="0"/>
                    </a:moveTo>
                    <a:lnTo>
                      <a:pt x="1174052" y="0"/>
                    </a:lnTo>
                    <a:cubicBezTo>
                      <a:pt x="1183007" y="0"/>
                      <a:pt x="1191595" y="3557"/>
                      <a:pt x="1197927" y="9889"/>
                    </a:cubicBezTo>
                    <a:cubicBezTo>
                      <a:pt x="1204259" y="16221"/>
                      <a:pt x="1207816" y="24809"/>
                      <a:pt x="1207816" y="33764"/>
                    </a:cubicBezTo>
                    <a:lnTo>
                      <a:pt x="1207816" y="2117647"/>
                    </a:lnTo>
                    <a:cubicBezTo>
                      <a:pt x="1207816" y="2126601"/>
                      <a:pt x="1204259" y="2135189"/>
                      <a:pt x="1197927" y="2141521"/>
                    </a:cubicBezTo>
                    <a:cubicBezTo>
                      <a:pt x="1191595" y="2147853"/>
                      <a:pt x="1183007" y="2151411"/>
                      <a:pt x="1174052" y="2151411"/>
                    </a:cubicBezTo>
                    <a:lnTo>
                      <a:pt x="33764" y="2151411"/>
                    </a:lnTo>
                    <a:cubicBezTo>
                      <a:pt x="24809" y="2151411"/>
                      <a:pt x="16221" y="2147853"/>
                      <a:pt x="9889" y="2141521"/>
                    </a:cubicBezTo>
                    <a:cubicBezTo>
                      <a:pt x="3557" y="2135189"/>
                      <a:pt x="0" y="2126601"/>
                      <a:pt x="0" y="2117647"/>
                    </a:cubicBezTo>
                    <a:lnTo>
                      <a:pt x="0" y="33764"/>
                    </a:lnTo>
                    <a:cubicBezTo>
                      <a:pt x="0" y="24809"/>
                      <a:pt x="3557" y="16221"/>
                      <a:pt x="9889" y="9889"/>
                    </a:cubicBezTo>
                    <a:cubicBezTo>
                      <a:pt x="16221" y="3557"/>
                      <a:pt x="24809" y="0"/>
                      <a:pt x="33764" y="0"/>
                    </a:cubicBezTo>
                    <a:close/>
                  </a:path>
                </a:pathLst>
              </a:custGeom>
              <a:solidFill>
                <a:srgbClr val="FFFFFF"/>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14" name="TextBox 14"/>
              <p:cNvSpPr txBox="1"/>
              <p:nvPr/>
            </p:nvSpPr>
            <p:spPr>
              <a:xfrm>
                <a:off x="0" y="-57150"/>
                <a:ext cx="1207816" cy="2208560"/>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5" name="TextBox 15"/>
            <p:cNvSpPr txBox="1"/>
            <p:nvPr/>
          </p:nvSpPr>
          <p:spPr>
            <a:xfrm>
              <a:off x="364370" y="1500866"/>
              <a:ext cx="5609312" cy="443198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spcBef>
                  <a:spcPct val="0"/>
                </a:spcBef>
              </a:pPr>
              <a:r>
                <a:rPr lang="en-US" sz="1600" dirty="0">
                  <a:solidFill>
                    <a:srgbClr val="000000"/>
                  </a:solidFill>
                  <a:ea typeface="+mn-lt"/>
                  <a:cs typeface="+mn-lt"/>
                </a:rPr>
                <a:t>Low skills and insufficient knowledge are a barrier specific </a:t>
              </a:r>
              <a:r>
                <a:rPr lang="en-US" sz="1600" b="1" dirty="0">
                  <a:solidFill>
                    <a:srgbClr val="000000"/>
                  </a:solidFill>
                  <a:ea typeface="+mn-lt"/>
                  <a:cs typeface="+mn-lt"/>
                </a:rPr>
                <a:t>to digital communications and financial services</a:t>
              </a:r>
              <a:r>
                <a:rPr lang="en-US" sz="1600" dirty="0">
                  <a:solidFill>
                    <a:srgbClr val="000000"/>
                  </a:solidFill>
                  <a:ea typeface="+mn-lt"/>
                  <a:cs typeface="+mn-lt"/>
                </a:rPr>
                <a:t>. </a:t>
              </a:r>
            </a:p>
            <a:p>
              <a:pPr>
                <a:spcBef>
                  <a:spcPct val="0"/>
                </a:spcBef>
              </a:pPr>
              <a:endParaRPr lang="en-US" sz="1600" dirty="0">
                <a:solidFill>
                  <a:srgbClr val="000000"/>
                </a:solidFill>
                <a:ea typeface="+mn-lt"/>
                <a:cs typeface="+mn-lt"/>
              </a:endParaRPr>
            </a:p>
            <a:p>
              <a:pPr>
                <a:spcBef>
                  <a:spcPct val="0"/>
                </a:spcBef>
              </a:pPr>
              <a:r>
                <a:rPr lang="en-US" sz="1600" dirty="0">
                  <a:solidFill>
                    <a:srgbClr val="000000"/>
                  </a:solidFill>
                  <a:ea typeface="+mn-lt"/>
                  <a:cs typeface="+mn-lt"/>
                </a:rPr>
                <a:t>This in turn </a:t>
              </a:r>
              <a:r>
                <a:rPr lang="en-US" sz="1600" b="1" dirty="0">
                  <a:solidFill>
                    <a:srgbClr val="000000"/>
                  </a:solidFill>
                  <a:ea typeface="+mn-lt"/>
                  <a:cs typeface="+mn-lt"/>
                </a:rPr>
                <a:t>limits opportunities </a:t>
              </a:r>
              <a:r>
                <a:rPr lang="en-US" sz="1600" dirty="0">
                  <a:solidFill>
                    <a:srgbClr val="000000"/>
                  </a:solidFill>
                  <a:ea typeface="+mn-lt"/>
                  <a:cs typeface="+mn-lt"/>
                </a:rPr>
                <a:t>for </a:t>
              </a:r>
              <a:r>
                <a:rPr lang="en-US" sz="1600" dirty="0" err="1">
                  <a:solidFill>
                    <a:srgbClr val="000000"/>
                  </a:solidFill>
                  <a:ea typeface="+mn-lt"/>
                  <a:cs typeface="+mn-lt"/>
                </a:rPr>
                <a:t>labour</a:t>
              </a:r>
              <a:r>
                <a:rPr lang="en-US" sz="1600" dirty="0">
                  <a:solidFill>
                    <a:srgbClr val="000000"/>
                  </a:solidFill>
                  <a:ea typeface="+mn-lt"/>
                  <a:cs typeface="+mn-lt"/>
                </a:rPr>
                <a:t> market participation and social inclusion.</a:t>
              </a:r>
              <a:endParaRPr lang="en-US" sz="1600" dirty="0">
                <a:ea typeface="+mn-lt"/>
                <a:cs typeface="+mn-lt"/>
              </a:endParaRPr>
            </a:p>
          </p:txBody>
        </p:sp>
        <p:sp>
          <p:nvSpPr>
            <p:cNvPr id="16" name="TextBox 16"/>
            <p:cNvSpPr txBox="1"/>
            <p:nvPr/>
          </p:nvSpPr>
          <p:spPr>
            <a:xfrm>
              <a:off x="0" y="59150"/>
              <a:ext cx="6384942" cy="757644"/>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31"/>
                </a:lnSpc>
                <a:spcBef>
                  <a:spcPct val="0"/>
                </a:spcBef>
              </a:pPr>
              <a:r>
                <a:rPr lang="en-GB" sz="2000" b="1" dirty="0">
                  <a:solidFill>
                    <a:srgbClr val="0D5B9D"/>
                  </a:solidFill>
                  <a:ea typeface="+mn-lt"/>
                  <a:cs typeface="+mn-lt"/>
                </a:rPr>
                <a:t>Lack of skills</a:t>
              </a:r>
              <a:endParaRPr lang="en-US" sz="2000">
                <a:solidFill>
                  <a:srgbClr val="0D5B9D"/>
                </a:solidFill>
              </a:endParaRPr>
            </a:p>
          </p:txBody>
        </p:sp>
      </p:grpSp>
      <p:sp>
        <p:nvSpPr>
          <p:cNvPr id="20" name="TextBox 20"/>
          <p:cNvSpPr txBox="1"/>
          <p:nvPr/>
        </p:nvSpPr>
        <p:spPr>
          <a:xfrm>
            <a:off x="850647" y="1768351"/>
            <a:ext cx="2734121" cy="467820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r>
              <a:rPr lang="en-GB" sz="1600" dirty="0">
                <a:solidFill>
                  <a:srgbClr val="000000"/>
                </a:solidFill>
                <a:ea typeface="+mn-lt"/>
                <a:cs typeface="+mn-lt"/>
              </a:rPr>
              <a:t>Affordability barriers are greatest for </a:t>
            </a:r>
            <a:r>
              <a:rPr lang="en-GB" sz="1600" b="1" dirty="0">
                <a:solidFill>
                  <a:srgbClr val="000000"/>
                </a:solidFill>
                <a:ea typeface="+mn-lt"/>
                <a:cs typeface="+mn-lt"/>
              </a:rPr>
              <a:t>energy</a:t>
            </a:r>
            <a:r>
              <a:rPr lang="en-GB" sz="1600" dirty="0">
                <a:solidFill>
                  <a:srgbClr val="000000"/>
                </a:solidFill>
                <a:ea typeface="+mn-lt"/>
                <a:cs typeface="+mn-lt"/>
              </a:rPr>
              <a:t>, followed by </a:t>
            </a:r>
            <a:r>
              <a:rPr lang="en-GB" sz="1600" b="1" dirty="0">
                <a:solidFill>
                  <a:srgbClr val="000000"/>
                </a:solidFill>
                <a:ea typeface="+mn-lt"/>
                <a:cs typeface="+mn-lt"/>
              </a:rPr>
              <a:t>digital communications, transport</a:t>
            </a:r>
            <a:r>
              <a:rPr lang="en-GB" sz="1600" dirty="0">
                <a:solidFill>
                  <a:srgbClr val="000000"/>
                </a:solidFill>
                <a:ea typeface="+mn-lt"/>
                <a:cs typeface="+mn-lt"/>
              </a:rPr>
              <a:t>, and </a:t>
            </a:r>
            <a:r>
              <a:rPr lang="en-GB" sz="1600" b="1" dirty="0">
                <a:solidFill>
                  <a:srgbClr val="000000"/>
                </a:solidFill>
                <a:ea typeface="+mn-lt"/>
                <a:cs typeface="+mn-lt"/>
              </a:rPr>
              <a:t>water</a:t>
            </a:r>
            <a:r>
              <a:rPr lang="en-GB" sz="1600" dirty="0">
                <a:solidFill>
                  <a:srgbClr val="000000"/>
                </a:solidFill>
                <a:ea typeface="+mn-lt"/>
                <a:cs typeface="+mn-lt"/>
              </a:rPr>
              <a:t> and </a:t>
            </a:r>
            <a:r>
              <a:rPr lang="en-GB" sz="1600" b="1" dirty="0">
                <a:solidFill>
                  <a:srgbClr val="000000"/>
                </a:solidFill>
                <a:ea typeface="+mn-lt"/>
                <a:cs typeface="+mn-lt"/>
              </a:rPr>
              <a:t>sanitation</a:t>
            </a:r>
            <a:r>
              <a:rPr lang="en-GB" sz="1600" dirty="0">
                <a:solidFill>
                  <a:srgbClr val="000000"/>
                </a:solidFill>
                <a:ea typeface="+mn-lt"/>
                <a:cs typeface="+mn-lt"/>
              </a:rPr>
              <a:t>.</a:t>
            </a:r>
            <a:endParaRPr lang="en-US" dirty="0"/>
          </a:p>
          <a:p>
            <a:pPr>
              <a:spcBef>
                <a:spcPct val="0"/>
              </a:spcBef>
            </a:pPr>
            <a:endParaRPr lang="en-GB" sz="1600" dirty="0">
              <a:solidFill>
                <a:srgbClr val="000000"/>
              </a:solidFill>
              <a:latin typeface="Aptos"/>
              <a:ea typeface="+mn-lt"/>
              <a:cs typeface="+mn-lt"/>
            </a:endParaRPr>
          </a:p>
          <a:p>
            <a:pPr>
              <a:spcBef>
                <a:spcPct val="0"/>
              </a:spcBef>
            </a:pPr>
            <a:r>
              <a:rPr lang="en-GB" sz="1600" b="1" dirty="0">
                <a:solidFill>
                  <a:srgbClr val="000000"/>
                </a:solidFill>
                <a:ea typeface="+mn-lt"/>
                <a:cs typeface="+mn-lt"/>
              </a:rPr>
              <a:t>People AROPE</a:t>
            </a:r>
            <a:r>
              <a:rPr lang="en-GB" sz="1600" dirty="0">
                <a:solidFill>
                  <a:srgbClr val="000000"/>
                </a:solidFill>
                <a:ea typeface="+mn-lt"/>
                <a:cs typeface="+mn-lt"/>
              </a:rPr>
              <a:t>, belonging to a disadvantaged group, possibly exposed to discrimination, including homeless people and marginalised </a:t>
            </a:r>
          </a:p>
          <a:p>
            <a:pPr>
              <a:spcBef>
                <a:spcPct val="0"/>
              </a:spcBef>
            </a:pPr>
            <a:r>
              <a:rPr lang="en-GB" sz="1600" dirty="0">
                <a:solidFill>
                  <a:srgbClr val="000000"/>
                </a:solidFill>
                <a:ea typeface="+mn-lt"/>
                <a:cs typeface="+mn-lt"/>
              </a:rPr>
              <a:t>communities, have a </a:t>
            </a:r>
            <a:r>
              <a:rPr lang="en-GB" sz="1600" b="1" dirty="0">
                <a:solidFill>
                  <a:srgbClr val="000000"/>
                </a:solidFill>
                <a:ea typeface="+mn-lt"/>
                <a:cs typeface="+mn-lt"/>
              </a:rPr>
              <a:t>higher risk of not being able to afford essential services</a:t>
            </a:r>
            <a:r>
              <a:rPr lang="en-GB" sz="1600" dirty="0">
                <a:solidFill>
                  <a:srgbClr val="000000"/>
                </a:solidFill>
                <a:ea typeface="+mn-lt"/>
                <a:cs typeface="+mn-lt"/>
              </a:rPr>
              <a:t>.</a:t>
            </a:r>
          </a:p>
          <a:p>
            <a:pPr>
              <a:spcBef>
                <a:spcPct val="0"/>
              </a:spcBef>
            </a:pPr>
            <a:endParaRPr lang="en-GB" sz="1600" dirty="0">
              <a:solidFill>
                <a:srgbClr val="000000"/>
              </a:solidFill>
              <a:latin typeface="Aptos"/>
              <a:ea typeface="+mn-lt"/>
              <a:cs typeface="+mn-lt"/>
            </a:endParaRPr>
          </a:p>
          <a:p>
            <a:pPr>
              <a:spcBef>
                <a:spcPct val="0"/>
              </a:spcBef>
            </a:pPr>
            <a:r>
              <a:rPr lang="en-GB" sz="1600" dirty="0">
                <a:solidFill>
                  <a:srgbClr val="000000"/>
                </a:solidFill>
                <a:ea typeface="+mn-lt"/>
                <a:cs typeface="+mn-lt"/>
              </a:rPr>
              <a:t>At-risk households tend to spend around </a:t>
            </a:r>
            <a:r>
              <a:rPr lang="en-GB" sz="1600" b="1" dirty="0">
                <a:solidFill>
                  <a:srgbClr val="000000"/>
                </a:solidFill>
                <a:ea typeface="+mn-lt"/>
                <a:cs typeface="+mn-lt"/>
              </a:rPr>
              <a:t>60% more of their budget</a:t>
            </a:r>
            <a:r>
              <a:rPr lang="en-GB" sz="1600" dirty="0">
                <a:solidFill>
                  <a:srgbClr val="000000"/>
                </a:solidFill>
                <a:ea typeface="+mn-lt"/>
                <a:cs typeface="+mn-lt"/>
              </a:rPr>
              <a:t> on essential services. </a:t>
            </a:r>
            <a:endParaRPr lang="en-GB" dirty="0">
              <a:ea typeface="+mn-lt"/>
              <a:cs typeface="+mn-lt"/>
            </a:endParaRPr>
          </a:p>
        </p:txBody>
      </p:sp>
      <p:sp>
        <p:nvSpPr>
          <p:cNvPr id="22" name="TextBox 22"/>
          <p:cNvSpPr txBox="1"/>
          <p:nvPr/>
        </p:nvSpPr>
        <p:spPr>
          <a:xfrm>
            <a:off x="8610399" y="2124768"/>
            <a:ext cx="2734316" cy="369331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spcBef>
                <a:spcPct val="0"/>
              </a:spcBef>
            </a:pPr>
            <a:r>
              <a:rPr lang="en-GB" sz="1600" dirty="0">
                <a:solidFill>
                  <a:srgbClr val="000000"/>
                </a:solidFill>
                <a:latin typeface="Aptos"/>
                <a:ea typeface="+mn-lt"/>
                <a:cs typeface="Poppins"/>
              </a:rPr>
              <a:t>Geographical and location-based factors, </a:t>
            </a:r>
            <a:r>
              <a:rPr lang="en-GB" sz="1600" b="1" dirty="0">
                <a:solidFill>
                  <a:srgbClr val="000000"/>
                </a:solidFill>
                <a:latin typeface="Aptos"/>
                <a:ea typeface="+mn-lt"/>
                <a:cs typeface="Poppins"/>
              </a:rPr>
              <a:t>rural-urban divide </a:t>
            </a:r>
            <a:r>
              <a:rPr lang="en-GB" sz="1600" dirty="0">
                <a:solidFill>
                  <a:srgbClr val="000000"/>
                </a:solidFill>
                <a:latin typeface="Aptos"/>
                <a:ea typeface="+mn-lt"/>
                <a:cs typeface="Poppins"/>
              </a:rPr>
              <a:t>(including islands). </a:t>
            </a:r>
            <a:endParaRPr lang="en-US" sz="1600" dirty="0">
              <a:solidFill>
                <a:srgbClr val="000000"/>
              </a:solidFill>
              <a:latin typeface="Aptos"/>
              <a:ea typeface="+mn-lt"/>
              <a:cs typeface="Poppins"/>
            </a:endParaRPr>
          </a:p>
          <a:p>
            <a:pPr>
              <a:spcBef>
                <a:spcPct val="0"/>
              </a:spcBef>
            </a:pPr>
            <a:endParaRPr lang="en-GB" sz="1600" dirty="0">
              <a:solidFill>
                <a:srgbClr val="000000"/>
              </a:solidFill>
              <a:ea typeface="+mn-lt"/>
              <a:cs typeface="Poppins"/>
            </a:endParaRPr>
          </a:p>
          <a:p>
            <a:pPr>
              <a:spcBef>
                <a:spcPct val="0"/>
              </a:spcBef>
            </a:pPr>
            <a:r>
              <a:rPr lang="en-GB" sz="1600" dirty="0">
                <a:solidFill>
                  <a:srgbClr val="000000"/>
                </a:solidFill>
                <a:ea typeface="+mn-lt"/>
                <a:cs typeface="+mn-lt"/>
              </a:rPr>
              <a:t>Affects access to water and sanitation for specific territories and </a:t>
            </a:r>
            <a:r>
              <a:rPr lang="en-GB" sz="1600" b="1" dirty="0">
                <a:solidFill>
                  <a:srgbClr val="000000"/>
                </a:solidFill>
                <a:ea typeface="+mn-lt"/>
                <a:cs typeface="+mn-lt"/>
              </a:rPr>
              <a:t>marginalised communities</a:t>
            </a:r>
            <a:r>
              <a:rPr lang="en-GB" sz="1600" dirty="0">
                <a:solidFill>
                  <a:srgbClr val="000000"/>
                </a:solidFill>
                <a:ea typeface="+mn-lt"/>
                <a:cs typeface="+mn-lt"/>
              </a:rPr>
              <a:t>, such as Roma.</a:t>
            </a:r>
            <a:endParaRPr lang="en-GB" sz="1600" dirty="0"/>
          </a:p>
          <a:p>
            <a:pPr>
              <a:spcBef>
                <a:spcPct val="0"/>
              </a:spcBef>
            </a:pPr>
            <a:endParaRPr lang="en-GB" sz="1600" dirty="0">
              <a:solidFill>
                <a:srgbClr val="000000"/>
              </a:solidFill>
              <a:latin typeface="Aptos"/>
              <a:ea typeface="+mn-lt"/>
              <a:cs typeface="Poppins"/>
            </a:endParaRPr>
          </a:p>
          <a:p>
            <a:pPr>
              <a:spcBef>
                <a:spcPct val="0"/>
              </a:spcBef>
            </a:pPr>
            <a:r>
              <a:rPr lang="en-GB" sz="1600" dirty="0">
                <a:solidFill>
                  <a:srgbClr val="000000"/>
                </a:solidFill>
                <a:latin typeface="Aptos"/>
                <a:ea typeface="+mn-lt"/>
                <a:cs typeface="Poppins"/>
              </a:rPr>
              <a:t>Affects transport and digital communications, where </a:t>
            </a:r>
            <a:r>
              <a:rPr lang="en-GB" sz="1600" b="1" dirty="0">
                <a:solidFill>
                  <a:srgbClr val="000000"/>
                </a:solidFill>
                <a:latin typeface="Aptos"/>
                <a:ea typeface="+mn-lt"/>
                <a:cs typeface="Poppins"/>
              </a:rPr>
              <a:t>transport infrastructure is limited, and broadband connections are of lower quality. </a:t>
            </a:r>
            <a:endParaRPr lang="en-US" sz="1600" b="1" dirty="0">
              <a:latin typeface="Aptos"/>
              <a:cs typeface="Poppins"/>
            </a:endParaRPr>
          </a:p>
        </p:txBody>
      </p:sp>
      <p:sp>
        <p:nvSpPr>
          <p:cNvPr id="23" name="TextBox 23"/>
          <p:cNvSpPr txBox="1"/>
          <p:nvPr/>
        </p:nvSpPr>
        <p:spPr>
          <a:xfrm>
            <a:off x="685800" y="1273368"/>
            <a:ext cx="3010151" cy="37882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31"/>
              </a:lnSpc>
              <a:spcBef>
                <a:spcPct val="0"/>
              </a:spcBef>
            </a:pPr>
            <a:r>
              <a:rPr lang="en-GB" sz="2000" b="1" dirty="0">
                <a:solidFill>
                  <a:srgbClr val="0D5B9D"/>
                </a:solidFill>
                <a:ea typeface="+mn-lt"/>
                <a:cs typeface="+mn-lt"/>
              </a:rPr>
              <a:t>Affordability</a:t>
            </a:r>
            <a:r>
              <a:rPr lang="en-GB" sz="2000" dirty="0">
                <a:solidFill>
                  <a:srgbClr val="0D5B9D"/>
                </a:solidFill>
                <a:ea typeface="+mn-lt"/>
                <a:cs typeface="+mn-lt"/>
              </a:rPr>
              <a:t> </a:t>
            </a:r>
            <a:endParaRPr lang="en-US" sz="2000">
              <a:solidFill>
                <a:srgbClr val="0D5B9D"/>
              </a:solidFill>
            </a:endParaRPr>
          </a:p>
        </p:txBody>
      </p:sp>
      <p:sp>
        <p:nvSpPr>
          <p:cNvPr id="24" name="TextBox 24"/>
          <p:cNvSpPr txBox="1"/>
          <p:nvPr/>
        </p:nvSpPr>
        <p:spPr>
          <a:xfrm>
            <a:off x="8448916" y="1273367"/>
            <a:ext cx="3057285" cy="78919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3231"/>
              </a:lnSpc>
            </a:pPr>
            <a:r>
              <a:rPr lang="en-GB" sz="2000" b="1" dirty="0">
                <a:solidFill>
                  <a:srgbClr val="0D5B9D"/>
                </a:solidFill>
                <a:ea typeface="+mn-lt"/>
                <a:cs typeface="+mn-lt"/>
              </a:rPr>
              <a:t>Accessibility </a:t>
            </a:r>
            <a:endParaRPr lang="en-US">
              <a:solidFill>
                <a:srgbClr val="0D5B9D"/>
              </a:solidFill>
              <a:ea typeface="+mn-lt"/>
              <a:cs typeface="+mn-lt"/>
            </a:endParaRPr>
          </a:p>
          <a:p>
            <a:pPr algn="ctr">
              <a:lnSpc>
                <a:spcPts val="3231"/>
              </a:lnSpc>
            </a:pPr>
            <a:r>
              <a:rPr lang="en-GB" sz="2000" b="1" dirty="0">
                <a:solidFill>
                  <a:srgbClr val="0D5B9D"/>
                </a:solidFill>
                <a:ea typeface="+mn-lt"/>
                <a:cs typeface="+mn-lt"/>
              </a:rPr>
              <a:t>&amp; Availability</a:t>
            </a:r>
            <a:endParaRPr lang="en-US">
              <a:solidFill>
                <a:srgbClr val="0D5B9D"/>
              </a:solidFill>
            </a:endParaRPr>
          </a:p>
        </p:txBody>
      </p:sp>
      <p:sp>
        <p:nvSpPr>
          <p:cNvPr id="17" name="TextBox 16">
            <a:extLst>
              <a:ext uri="{FF2B5EF4-FFF2-40B4-BE49-F238E27FC236}">
                <a16:creationId xmlns:a16="http://schemas.microsoft.com/office/drawing/2014/main" id="{7CC656C1-FFC5-42EA-A4FD-ABD687E733A9}"/>
              </a:ext>
            </a:extLst>
          </p:cNvPr>
          <p:cNvSpPr txBox="1"/>
          <p:nvPr/>
        </p:nvSpPr>
        <p:spPr>
          <a:xfrm>
            <a:off x="656493" y="246185"/>
            <a:ext cx="1083212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rPr>
              <a:t>STRUCTURAL BARRIERS TO ACCESS TO ESSENTIAL SERVICES</a:t>
            </a:r>
            <a:r>
              <a:rPr lang="en-GB" sz="2800" dirty="0">
                <a:solidFill>
                  <a:schemeClr val="bg1"/>
                </a:solidFill>
              </a:rPr>
              <a:t>​</a:t>
            </a:r>
            <a:endParaRPr lang="en-US" sz="28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2" name="TextBox 2"/>
          <p:cNvSpPr txBox="1"/>
          <p:nvPr/>
        </p:nvSpPr>
        <p:spPr>
          <a:xfrm>
            <a:off x="2019013" y="2590146"/>
            <a:ext cx="8153975" cy="61555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4000" b="1" dirty="0">
                <a:solidFill>
                  <a:srgbClr val="0D5B9D"/>
                </a:solidFill>
                <a:latin typeface="Poppins"/>
                <a:ea typeface="+mn-lt"/>
                <a:cs typeface="+mn-lt"/>
              </a:rPr>
              <a:t>THANK YOU!</a:t>
            </a:r>
            <a:endParaRPr lang="en-US" sz="4000" dirty="0">
              <a:solidFill>
                <a:srgbClr val="0D5B9D"/>
              </a:solidFill>
              <a:latin typeface="Poppins"/>
              <a:cs typeface="Poppins"/>
            </a:endParaRPr>
          </a:p>
        </p:txBody>
      </p:sp>
      <p:grpSp>
        <p:nvGrpSpPr>
          <p:cNvPr id="6" name="Group 5">
            <a:extLst>
              <a:ext uri="{FF2B5EF4-FFF2-40B4-BE49-F238E27FC236}">
                <a16:creationId xmlns:a16="http://schemas.microsoft.com/office/drawing/2014/main" id="{48C81A52-A45D-75D0-EE17-8348D87F7F18}"/>
              </a:ext>
            </a:extLst>
          </p:cNvPr>
          <p:cNvGrpSpPr/>
          <p:nvPr/>
        </p:nvGrpSpPr>
        <p:grpSpPr>
          <a:xfrm>
            <a:off x="3841" y="2561"/>
            <a:ext cx="12171220" cy="6830033"/>
            <a:chOff x="46972" y="31315"/>
            <a:chExt cx="18209712" cy="10208712"/>
          </a:xfrm>
        </p:grpSpPr>
        <p:sp>
          <p:nvSpPr>
            <p:cNvPr id="4" name="Rectangle 3">
              <a:extLst>
                <a:ext uri="{FF2B5EF4-FFF2-40B4-BE49-F238E27FC236}">
                  <a16:creationId xmlns:a16="http://schemas.microsoft.com/office/drawing/2014/main" id="{1BD3C1E6-4333-A388-0DAA-EF49B16EB78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16D192DB-454F-007A-0EEE-D1378217A516}"/>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7355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3">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grpSp>
        <p:nvGrpSpPr>
          <p:cNvPr id="6" name="Group 5">
            <a:extLst>
              <a:ext uri="{FF2B5EF4-FFF2-40B4-BE49-F238E27FC236}">
                <a16:creationId xmlns:a16="http://schemas.microsoft.com/office/drawing/2014/main" id="{27E31182-3CBB-89AA-7969-C04A2209000A}"/>
              </a:ext>
            </a:extLst>
          </p:cNvPr>
          <p:cNvGrpSpPr/>
          <p:nvPr/>
        </p:nvGrpSpPr>
        <p:grpSpPr>
          <a:xfrm>
            <a:off x="3841" y="2561"/>
            <a:ext cx="12171220" cy="6830033"/>
            <a:chOff x="46972" y="31315"/>
            <a:chExt cx="18209712" cy="10208712"/>
          </a:xfrm>
        </p:grpSpPr>
        <p:sp>
          <p:nvSpPr>
            <p:cNvPr id="4" name="Rectangle 3">
              <a:extLst>
                <a:ext uri="{FF2B5EF4-FFF2-40B4-BE49-F238E27FC236}">
                  <a16:creationId xmlns:a16="http://schemas.microsoft.com/office/drawing/2014/main" id="{C677A4DE-88B2-1B89-1DA1-192165ECF88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572FF10-02EB-B816-78CC-955162BA76DC}"/>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3" name="TextBox 8">
            <a:extLst>
              <a:ext uri="{FF2B5EF4-FFF2-40B4-BE49-F238E27FC236}">
                <a16:creationId xmlns:a16="http://schemas.microsoft.com/office/drawing/2014/main" id="{17E3358F-1B45-5146-FBCB-6E466827C637}"/>
              </a:ext>
            </a:extLst>
          </p:cNvPr>
          <p:cNvSpPr txBox="1"/>
          <p:nvPr/>
        </p:nvSpPr>
        <p:spPr>
          <a:xfrm>
            <a:off x="704462" y="791288"/>
            <a:ext cx="6035257" cy="92230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7880"/>
              </a:lnSpc>
              <a:spcBef>
                <a:spcPct val="0"/>
              </a:spcBef>
            </a:pPr>
            <a:r>
              <a:rPr lang="en-US" sz="4000" b="1" dirty="0">
                <a:solidFill>
                  <a:srgbClr val="004480"/>
                </a:solidFill>
                <a:latin typeface="Poppins"/>
                <a:cs typeface="Poppins"/>
              </a:rPr>
              <a:t>TABLE OF CONTENTS</a:t>
            </a:r>
          </a:p>
        </p:txBody>
      </p:sp>
      <p:grpSp>
        <p:nvGrpSpPr>
          <p:cNvPr id="7" name="Group 9">
            <a:extLst>
              <a:ext uri="{FF2B5EF4-FFF2-40B4-BE49-F238E27FC236}">
                <a16:creationId xmlns:a16="http://schemas.microsoft.com/office/drawing/2014/main" id="{3F7A5FD0-156A-6FD1-5D22-200B1105D6C3}"/>
              </a:ext>
            </a:extLst>
          </p:cNvPr>
          <p:cNvGrpSpPr/>
          <p:nvPr/>
        </p:nvGrpSpPr>
        <p:grpSpPr>
          <a:xfrm>
            <a:off x="685800" y="1900342"/>
            <a:ext cx="5998155" cy="4107573"/>
            <a:chOff x="0" y="-104775"/>
            <a:chExt cx="11996310" cy="8215146"/>
          </a:xfrm>
        </p:grpSpPr>
        <p:grpSp>
          <p:nvGrpSpPr>
            <p:cNvPr id="8" name="Group 10">
              <a:extLst>
                <a:ext uri="{FF2B5EF4-FFF2-40B4-BE49-F238E27FC236}">
                  <a16:creationId xmlns:a16="http://schemas.microsoft.com/office/drawing/2014/main" id="{E197E7E8-A19D-3388-2D1C-E7014E050A53}"/>
                </a:ext>
              </a:extLst>
            </p:cNvPr>
            <p:cNvGrpSpPr/>
            <p:nvPr/>
          </p:nvGrpSpPr>
          <p:grpSpPr>
            <a:xfrm rot="-5400000">
              <a:off x="220081" y="-87216"/>
              <a:ext cx="789356" cy="1204117"/>
              <a:chOff x="0" y="0"/>
              <a:chExt cx="660400" cy="1007402"/>
            </a:xfrm>
          </p:grpSpPr>
          <p:sp>
            <p:nvSpPr>
              <p:cNvPr id="28" name="Freeform 11">
                <a:extLst>
                  <a:ext uri="{FF2B5EF4-FFF2-40B4-BE49-F238E27FC236}">
                    <a16:creationId xmlns:a16="http://schemas.microsoft.com/office/drawing/2014/main" id="{B6A2842E-E844-4C66-D0D8-4829BB2EB2A1}"/>
                  </a:ext>
                </a:extLst>
              </p:cNvPr>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29" name="TextBox 12">
                <a:extLst>
                  <a:ext uri="{FF2B5EF4-FFF2-40B4-BE49-F238E27FC236}">
                    <a16:creationId xmlns:a16="http://schemas.microsoft.com/office/drawing/2014/main" id="{709A000C-71A5-51DA-AB7C-856BFD02C8A8}"/>
                  </a:ext>
                </a:extLst>
              </p:cNvPr>
              <p:cNvSpPr txBox="1"/>
              <p:nvPr/>
            </p:nvSpPr>
            <p:spPr>
              <a:xfrm>
                <a:off x="0" y="-57150"/>
                <a:ext cx="660400" cy="937552"/>
              </a:xfrm>
              <a:prstGeom prst="rect">
                <a:avLst/>
              </a:prstGeom>
            </p:spPr>
            <p:txBody>
              <a:bodyPr lIns="29511" tIns="29511" rIns="29511" bIns="29511"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9" name="TextBox 13">
              <a:extLst>
                <a:ext uri="{FF2B5EF4-FFF2-40B4-BE49-F238E27FC236}">
                  <a16:creationId xmlns:a16="http://schemas.microsoft.com/office/drawing/2014/main" id="{DEF107A3-3783-B7B9-07E6-2719BD6C4A2F}"/>
                </a:ext>
              </a:extLst>
            </p:cNvPr>
            <p:cNvSpPr txBox="1"/>
            <p:nvPr/>
          </p:nvSpPr>
          <p:spPr>
            <a:xfrm>
              <a:off x="1534412" y="-104775"/>
              <a:ext cx="10461898" cy="89845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656"/>
                </a:lnSpc>
                <a:spcBef>
                  <a:spcPct val="0"/>
                </a:spcBef>
              </a:pPr>
              <a:r>
                <a:rPr lang="en-US" sz="2600" dirty="0">
                  <a:solidFill>
                    <a:srgbClr val="004480"/>
                  </a:solidFill>
                  <a:latin typeface="Poppins Bold"/>
                </a:rPr>
                <a:t>What are essential services</a:t>
              </a:r>
              <a:endParaRPr lang="en-US" sz="2611" dirty="0">
                <a:solidFill>
                  <a:srgbClr val="004480"/>
                </a:solidFill>
                <a:latin typeface="Poppins Bold"/>
              </a:endParaRPr>
            </a:p>
          </p:txBody>
        </p:sp>
        <p:sp>
          <p:nvSpPr>
            <p:cNvPr id="10" name="TextBox 14">
              <a:extLst>
                <a:ext uri="{FF2B5EF4-FFF2-40B4-BE49-F238E27FC236}">
                  <a16:creationId xmlns:a16="http://schemas.microsoft.com/office/drawing/2014/main" id="{58E54333-38E2-3602-1E79-660FEE53B09F}"/>
                </a:ext>
              </a:extLst>
            </p:cNvPr>
            <p:cNvSpPr txBox="1"/>
            <p:nvPr/>
          </p:nvSpPr>
          <p:spPr>
            <a:xfrm>
              <a:off x="1534412" y="741332"/>
              <a:ext cx="8929602" cy="56641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327"/>
                </a:lnSpc>
                <a:spcBef>
                  <a:spcPct val="0"/>
                </a:spcBef>
              </a:pPr>
              <a:r>
                <a:rPr lang="en-US" sz="1650" dirty="0">
                  <a:solidFill>
                    <a:srgbClr val="000000"/>
                  </a:solidFill>
                  <a:latin typeface="Poppins"/>
                </a:rPr>
                <a:t>What falls under the term?</a:t>
              </a:r>
              <a:endParaRPr lang="en-US" sz="1662" dirty="0">
                <a:solidFill>
                  <a:srgbClr val="000000"/>
                </a:solidFill>
                <a:latin typeface="Poppins"/>
              </a:endParaRPr>
            </a:p>
          </p:txBody>
        </p:sp>
        <p:grpSp>
          <p:nvGrpSpPr>
            <p:cNvPr id="11" name="Group 15">
              <a:extLst>
                <a:ext uri="{FF2B5EF4-FFF2-40B4-BE49-F238E27FC236}">
                  <a16:creationId xmlns:a16="http://schemas.microsoft.com/office/drawing/2014/main" id="{2F614BD9-2795-D45C-30F0-A3CCAD541F31}"/>
                </a:ext>
              </a:extLst>
            </p:cNvPr>
            <p:cNvGrpSpPr/>
            <p:nvPr/>
          </p:nvGrpSpPr>
          <p:grpSpPr>
            <a:xfrm rot="-5400000">
              <a:off x="207381" y="2105382"/>
              <a:ext cx="789356" cy="1204117"/>
              <a:chOff x="0" y="0"/>
              <a:chExt cx="660400" cy="1007402"/>
            </a:xfrm>
          </p:grpSpPr>
          <p:sp>
            <p:nvSpPr>
              <p:cNvPr id="26" name="Freeform 16">
                <a:extLst>
                  <a:ext uri="{FF2B5EF4-FFF2-40B4-BE49-F238E27FC236}">
                    <a16:creationId xmlns:a16="http://schemas.microsoft.com/office/drawing/2014/main" id="{2F35DF3D-15BB-C2A8-2597-D90CA35A1E44}"/>
                  </a:ext>
                </a:extLst>
              </p:cNvPr>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27" name="TextBox 17">
                <a:extLst>
                  <a:ext uri="{FF2B5EF4-FFF2-40B4-BE49-F238E27FC236}">
                    <a16:creationId xmlns:a16="http://schemas.microsoft.com/office/drawing/2014/main" id="{B518A81E-7D8F-ADB7-ADBD-10230AF4E774}"/>
                  </a:ext>
                </a:extLst>
              </p:cNvPr>
              <p:cNvSpPr txBox="1"/>
              <p:nvPr/>
            </p:nvSpPr>
            <p:spPr>
              <a:xfrm>
                <a:off x="0" y="-57150"/>
                <a:ext cx="660400" cy="937552"/>
              </a:xfrm>
              <a:prstGeom prst="rect">
                <a:avLst/>
              </a:prstGeom>
            </p:spPr>
            <p:txBody>
              <a:bodyPr lIns="29511" tIns="29511" rIns="29511" bIns="29511"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2" name="TextBox 18">
              <a:extLst>
                <a:ext uri="{FF2B5EF4-FFF2-40B4-BE49-F238E27FC236}">
                  <a16:creationId xmlns:a16="http://schemas.microsoft.com/office/drawing/2014/main" id="{D2A8D399-3071-7E6B-7057-E7E5625D24F0}"/>
                </a:ext>
              </a:extLst>
            </p:cNvPr>
            <p:cNvSpPr txBox="1"/>
            <p:nvPr/>
          </p:nvSpPr>
          <p:spPr>
            <a:xfrm>
              <a:off x="1534412" y="2100445"/>
              <a:ext cx="9886804" cy="89793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656"/>
                </a:lnSpc>
                <a:spcBef>
                  <a:spcPct val="0"/>
                </a:spcBef>
              </a:pPr>
              <a:r>
                <a:rPr lang="en-US" sz="2600" dirty="0">
                  <a:solidFill>
                    <a:srgbClr val="004480"/>
                  </a:solidFill>
                  <a:latin typeface="Poppins Bold"/>
                </a:rPr>
                <a:t>Access to essential services</a:t>
              </a:r>
              <a:endParaRPr lang="en-US" dirty="0"/>
            </a:p>
          </p:txBody>
        </p:sp>
        <p:sp>
          <p:nvSpPr>
            <p:cNvPr id="13" name="TextBox 19">
              <a:extLst>
                <a:ext uri="{FF2B5EF4-FFF2-40B4-BE49-F238E27FC236}">
                  <a16:creationId xmlns:a16="http://schemas.microsoft.com/office/drawing/2014/main" id="{F2C53625-2C8A-B1B3-0139-3A51AAB74F98}"/>
                </a:ext>
              </a:extLst>
            </p:cNvPr>
            <p:cNvSpPr txBox="1"/>
            <p:nvPr/>
          </p:nvSpPr>
          <p:spPr>
            <a:xfrm>
              <a:off x="1534412" y="2946552"/>
              <a:ext cx="8929602" cy="56641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327"/>
                </a:lnSpc>
                <a:spcBef>
                  <a:spcPct val="0"/>
                </a:spcBef>
              </a:pPr>
              <a:r>
                <a:rPr lang="en-US" sz="1650" dirty="0">
                  <a:solidFill>
                    <a:srgbClr val="000000"/>
                  </a:solidFill>
                  <a:latin typeface="Poppins"/>
                </a:rPr>
                <a:t>What's the current situation in the EU?</a:t>
              </a:r>
              <a:endParaRPr lang="en-US" dirty="0"/>
            </a:p>
          </p:txBody>
        </p:sp>
        <p:grpSp>
          <p:nvGrpSpPr>
            <p:cNvPr id="14" name="Group 20">
              <a:extLst>
                <a:ext uri="{FF2B5EF4-FFF2-40B4-BE49-F238E27FC236}">
                  <a16:creationId xmlns:a16="http://schemas.microsoft.com/office/drawing/2014/main" id="{45E563A8-C44D-E7FF-AEB7-1DFAFE166BD3}"/>
                </a:ext>
              </a:extLst>
            </p:cNvPr>
            <p:cNvGrpSpPr/>
            <p:nvPr/>
          </p:nvGrpSpPr>
          <p:grpSpPr>
            <a:xfrm rot="-5400000">
              <a:off x="207381" y="4297980"/>
              <a:ext cx="789356" cy="1204117"/>
              <a:chOff x="0" y="0"/>
              <a:chExt cx="660400" cy="1007402"/>
            </a:xfrm>
          </p:grpSpPr>
          <p:sp>
            <p:nvSpPr>
              <p:cNvPr id="23" name="Freeform 21">
                <a:extLst>
                  <a:ext uri="{FF2B5EF4-FFF2-40B4-BE49-F238E27FC236}">
                    <a16:creationId xmlns:a16="http://schemas.microsoft.com/office/drawing/2014/main" id="{DA17C4CA-06C1-F169-D105-C16E99560C4B}"/>
                  </a:ext>
                </a:extLst>
              </p:cNvPr>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D5A9D"/>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25" name="TextBox 22">
                <a:extLst>
                  <a:ext uri="{FF2B5EF4-FFF2-40B4-BE49-F238E27FC236}">
                    <a16:creationId xmlns:a16="http://schemas.microsoft.com/office/drawing/2014/main" id="{8D40F2B9-9932-30A7-508F-85084A19CABD}"/>
                  </a:ext>
                </a:extLst>
              </p:cNvPr>
              <p:cNvSpPr txBox="1"/>
              <p:nvPr/>
            </p:nvSpPr>
            <p:spPr>
              <a:xfrm>
                <a:off x="0" y="-57150"/>
                <a:ext cx="660400" cy="937552"/>
              </a:xfrm>
              <a:prstGeom prst="rect">
                <a:avLst/>
              </a:prstGeom>
            </p:spPr>
            <p:txBody>
              <a:bodyPr lIns="29511" tIns="29511" rIns="29511" bIns="29511"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6" name="TextBox 24">
              <a:extLst>
                <a:ext uri="{FF2B5EF4-FFF2-40B4-BE49-F238E27FC236}">
                  <a16:creationId xmlns:a16="http://schemas.microsoft.com/office/drawing/2014/main" id="{8A119F88-A785-760F-92BB-BB5D5AF08224}"/>
                </a:ext>
              </a:extLst>
            </p:cNvPr>
            <p:cNvSpPr txBox="1"/>
            <p:nvPr/>
          </p:nvSpPr>
          <p:spPr>
            <a:xfrm>
              <a:off x="1534410" y="7542181"/>
              <a:ext cx="8585922" cy="568190"/>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327"/>
                </a:lnSpc>
                <a:spcBef>
                  <a:spcPct val="0"/>
                </a:spcBef>
              </a:pPr>
              <a:r>
                <a:rPr lang="en-US" sz="1650" dirty="0">
                  <a:solidFill>
                    <a:srgbClr val="000000"/>
                  </a:solidFill>
                  <a:latin typeface="Poppins"/>
                  <a:cs typeface="Poppins"/>
                </a:rPr>
                <a:t>What prevents access?</a:t>
              </a:r>
              <a:endParaRPr lang="en-US" sz="1662" dirty="0">
                <a:solidFill>
                  <a:srgbClr val="000000"/>
                </a:solidFill>
                <a:latin typeface="Poppins"/>
              </a:endParaRPr>
            </a:p>
          </p:txBody>
        </p:sp>
        <p:grpSp>
          <p:nvGrpSpPr>
            <p:cNvPr id="17" name="Group 25">
              <a:extLst>
                <a:ext uri="{FF2B5EF4-FFF2-40B4-BE49-F238E27FC236}">
                  <a16:creationId xmlns:a16="http://schemas.microsoft.com/office/drawing/2014/main" id="{CE72E3B1-9966-E76E-572A-FE9BF3D9A4DA}"/>
                </a:ext>
              </a:extLst>
            </p:cNvPr>
            <p:cNvGrpSpPr/>
            <p:nvPr/>
          </p:nvGrpSpPr>
          <p:grpSpPr>
            <a:xfrm rot="-5400000">
              <a:off x="207381" y="6490578"/>
              <a:ext cx="789356" cy="1204117"/>
              <a:chOff x="0" y="0"/>
              <a:chExt cx="660400" cy="1007402"/>
            </a:xfrm>
          </p:grpSpPr>
          <p:sp>
            <p:nvSpPr>
              <p:cNvPr id="20" name="Freeform 26">
                <a:extLst>
                  <a:ext uri="{FF2B5EF4-FFF2-40B4-BE49-F238E27FC236}">
                    <a16:creationId xmlns:a16="http://schemas.microsoft.com/office/drawing/2014/main" id="{78207C1A-2E70-0BD4-BBEB-24D330835A5D}"/>
                  </a:ext>
                </a:extLst>
              </p:cNvPr>
              <p:cNvSpPr/>
              <p:nvPr/>
            </p:nvSpPr>
            <p:spPr>
              <a:xfrm>
                <a:off x="0" y="0"/>
                <a:ext cx="660400" cy="1007402"/>
              </a:xfrm>
              <a:custGeom>
                <a:avLst/>
                <a:gdLst/>
                <a:ahLst/>
                <a:cxnLst/>
                <a:rect l="l" t="t" r="r" b="b"/>
                <a:pathLst>
                  <a:path w="660400" h="1007402">
                    <a:moveTo>
                      <a:pt x="220252" y="988333"/>
                    </a:moveTo>
                    <a:cubicBezTo>
                      <a:pt x="254109" y="999847"/>
                      <a:pt x="292600" y="1007402"/>
                      <a:pt x="330378" y="1007402"/>
                    </a:cubicBezTo>
                    <a:cubicBezTo>
                      <a:pt x="368157" y="1007402"/>
                      <a:pt x="404509" y="1000925"/>
                      <a:pt x="438009" y="989412"/>
                    </a:cubicBezTo>
                    <a:cubicBezTo>
                      <a:pt x="438723" y="989052"/>
                      <a:pt x="439435" y="989052"/>
                      <a:pt x="440148" y="988693"/>
                    </a:cubicBezTo>
                    <a:cubicBezTo>
                      <a:pt x="565955" y="942637"/>
                      <a:pt x="658618" y="821024"/>
                      <a:pt x="660400" y="674578"/>
                    </a:cubicBezTo>
                    <a:lnTo>
                      <a:pt x="660400" y="0"/>
                    </a:lnTo>
                    <a:lnTo>
                      <a:pt x="0" y="0"/>
                    </a:lnTo>
                    <a:lnTo>
                      <a:pt x="0" y="674077"/>
                    </a:lnTo>
                    <a:cubicBezTo>
                      <a:pt x="1782" y="821742"/>
                      <a:pt x="93019" y="943358"/>
                      <a:pt x="220252" y="988333"/>
                    </a:cubicBezTo>
                    <a:close/>
                  </a:path>
                </a:pathLst>
              </a:custGeom>
              <a:solidFill>
                <a:srgbClr val="0098DA"/>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BE" sz="800"/>
              </a:p>
            </p:txBody>
          </p:sp>
          <p:sp>
            <p:nvSpPr>
              <p:cNvPr id="21" name="TextBox 27">
                <a:extLst>
                  <a:ext uri="{FF2B5EF4-FFF2-40B4-BE49-F238E27FC236}">
                    <a16:creationId xmlns:a16="http://schemas.microsoft.com/office/drawing/2014/main" id="{D306826E-B451-BA83-0BC8-0421967E9B02}"/>
                  </a:ext>
                </a:extLst>
              </p:cNvPr>
              <p:cNvSpPr txBox="1"/>
              <p:nvPr/>
            </p:nvSpPr>
            <p:spPr>
              <a:xfrm>
                <a:off x="0" y="-57150"/>
                <a:ext cx="660400" cy="937552"/>
              </a:xfrm>
              <a:prstGeom prst="rect">
                <a:avLst/>
              </a:prstGeom>
            </p:spPr>
            <p:txBody>
              <a:bodyPr lIns="29511" tIns="29511" rIns="29511" bIns="29511"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773"/>
                  </a:lnSpc>
                </a:pPr>
                <a:endParaRPr sz="800"/>
              </a:p>
            </p:txBody>
          </p:sp>
        </p:grpSp>
        <p:sp>
          <p:nvSpPr>
            <p:cNvPr id="18" name="TextBox 28">
              <a:extLst>
                <a:ext uri="{FF2B5EF4-FFF2-40B4-BE49-F238E27FC236}">
                  <a16:creationId xmlns:a16="http://schemas.microsoft.com/office/drawing/2014/main" id="{9D0CBEEC-14E5-DA55-8D24-9EC61027A645}"/>
                </a:ext>
              </a:extLst>
            </p:cNvPr>
            <p:cNvSpPr txBox="1"/>
            <p:nvPr/>
          </p:nvSpPr>
          <p:spPr>
            <a:xfrm>
              <a:off x="1534412" y="4396265"/>
              <a:ext cx="8794126" cy="89845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656"/>
                </a:lnSpc>
                <a:spcBef>
                  <a:spcPct val="0"/>
                </a:spcBef>
              </a:pPr>
              <a:r>
                <a:rPr lang="en-US" sz="2600" dirty="0">
                  <a:solidFill>
                    <a:srgbClr val="004480"/>
                  </a:solidFill>
                  <a:latin typeface="Poppins Bold"/>
                  <a:cs typeface="Poppins Bold"/>
                </a:rPr>
                <a:t>The Cost-of-Living Crisis</a:t>
              </a:r>
            </a:p>
          </p:txBody>
        </p:sp>
        <p:sp>
          <p:nvSpPr>
            <p:cNvPr id="19" name="TextBox 29">
              <a:extLst>
                <a:ext uri="{FF2B5EF4-FFF2-40B4-BE49-F238E27FC236}">
                  <a16:creationId xmlns:a16="http://schemas.microsoft.com/office/drawing/2014/main" id="{5318A0CF-3FCE-0593-B2E1-0633463F51B8}"/>
                </a:ext>
              </a:extLst>
            </p:cNvPr>
            <p:cNvSpPr txBox="1"/>
            <p:nvPr/>
          </p:nvSpPr>
          <p:spPr>
            <a:xfrm>
              <a:off x="1534410" y="5294717"/>
              <a:ext cx="8929602" cy="1150572"/>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327"/>
                </a:lnSpc>
                <a:spcBef>
                  <a:spcPct val="0"/>
                </a:spcBef>
              </a:pPr>
              <a:r>
                <a:rPr lang="en-US" sz="1650" dirty="0">
                  <a:solidFill>
                    <a:srgbClr val="000000"/>
                  </a:solidFill>
                  <a:latin typeface="Poppins"/>
                </a:rPr>
                <a:t>What is the connection between the crisis and access to essential services?</a:t>
              </a:r>
              <a:endParaRPr lang="en-US" dirty="0"/>
            </a:p>
          </p:txBody>
        </p:sp>
      </p:grpSp>
      <p:sp>
        <p:nvSpPr>
          <p:cNvPr id="2" name="TextBox 23">
            <a:extLst>
              <a:ext uri="{FF2B5EF4-FFF2-40B4-BE49-F238E27FC236}">
                <a16:creationId xmlns:a16="http://schemas.microsoft.com/office/drawing/2014/main" id="{E8389735-E94E-A1E8-8E49-288171B5C9F8}"/>
              </a:ext>
            </a:extLst>
          </p:cNvPr>
          <p:cNvSpPr txBox="1"/>
          <p:nvPr/>
        </p:nvSpPr>
        <p:spPr>
          <a:xfrm>
            <a:off x="1453005" y="5266477"/>
            <a:ext cx="8451478" cy="44896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3656"/>
              </a:lnSpc>
              <a:spcBef>
                <a:spcPct val="0"/>
              </a:spcBef>
            </a:pPr>
            <a:r>
              <a:rPr lang="en-US" sz="2600" dirty="0">
                <a:solidFill>
                  <a:srgbClr val="004480"/>
                </a:solidFill>
                <a:latin typeface="Poppins Bold"/>
              </a:rPr>
              <a:t>Structural barriers to access to essential services</a:t>
            </a:r>
            <a:endParaRPr lang="en-US" dirty="0"/>
          </a:p>
        </p:txBody>
      </p:sp>
    </p:spTree>
    <p:extLst>
      <p:ext uri="{BB962C8B-B14F-4D97-AF65-F5344CB8AC3E}">
        <p14:creationId xmlns:p14="http://schemas.microsoft.com/office/powerpoint/2010/main" val="166805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3">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2" name="TextBox 2"/>
          <p:cNvSpPr txBox="1"/>
          <p:nvPr/>
        </p:nvSpPr>
        <p:spPr>
          <a:xfrm>
            <a:off x="537165" y="1555121"/>
            <a:ext cx="11094098" cy="269740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2800" b="1" dirty="0">
                <a:solidFill>
                  <a:srgbClr val="004480"/>
                </a:solidFill>
                <a:latin typeface="Poppins"/>
                <a:cs typeface="Poppins"/>
              </a:rPr>
              <a:t>Please open </a:t>
            </a:r>
            <a:r>
              <a:rPr lang="en-US" sz="2800" b="1" u="sng" dirty="0">
                <a:solidFill>
                  <a:srgbClr val="004480"/>
                </a:solidFill>
                <a:latin typeface="Poppins"/>
                <a:cs typeface="Poppins"/>
              </a:rPr>
              <a:t>Menti.com </a:t>
            </a:r>
            <a:r>
              <a:rPr lang="en-US" sz="2800" b="1" dirty="0">
                <a:solidFill>
                  <a:srgbClr val="004480"/>
                </a:solidFill>
                <a:latin typeface="Poppins"/>
                <a:cs typeface="Poppins"/>
              </a:rPr>
              <a:t>and join with the code </a:t>
            </a:r>
          </a:p>
          <a:p>
            <a:pPr algn="ctr">
              <a:lnSpc>
                <a:spcPts val="5384"/>
              </a:lnSpc>
            </a:pPr>
            <a:r>
              <a:rPr lang="en-US" sz="2800" b="1" dirty="0">
                <a:solidFill>
                  <a:srgbClr val="004480"/>
                </a:solidFill>
                <a:latin typeface="Poppins"/>
                <a:cs typeface="Poppins"/>
              </a:rPr>
              <a:t>3614 1279</a:t>
            </a:r>
          </a:p>
          <a:p>
            <a:pPr algn="ctr">
              <a:lnSpc>
                <a:spcPts val="5384"/>
              </a:lnSpc>
            </a:pPr>
            <a:endParaRPr lang="en-US" sz="2800" b="1" dirty="0">
              <a:solidFill>
                <a:srgbClr val="004480"/>
              </a:solidFill>
              <a:latin typeface="Poppins"/>
              <a:cs typeface="Poppins"/>
            </a:endParaRPr>
          </a:p>
          <a:p>
            <a:pPr algn="ctr">
              <a:lnSpc>
                <a:spcPts val="5384"/>
              </a:lnSpc>
            </a:pPr>
            <a:r>
              <a:rPr lang="en-US" sz="2800" b="1" dirty="0">
                <a:solidFill>
                  <a:srgbClr val="004480"/>
                </a:solidFill>
                <a:latin typeface="Poppins"/>
                <a:cs typeface="Poppins"/>
              </a:rPr>
              <a:t>Or scan the QR code</a:t>
            </a:r>
            <a:endParaRPr lang="en-US" sz="2800" b="1" dirty="0">
              <a:latin typeface="Poppins"/>
              <a:cs typeface="Poppins"/>
            </a:endParaRPr>
          </a:p>
        </p:txBody>
      </p:sp>
      <p:grpSp>
        <p:nvGrpSpPr>
          <p:cNvPr id="6" name="Group 5">
            <a:extLst>
              <a:ext uri="{FF2B5EF4-FFF2-40B4-BE49-F238E27FC236}">
                <a16:creationId xmlns:a16="http://schemas.microsoft.com/office/drawing/2014/main" id="{27E31182-3CBB-89AA-7969-C04A2209000A}"/>
              </a:ext>
            </a:extLst>
          </p:cNvPr>
          <p:cNvGrpSpPr/>
          <p:nvPr/>
        </p:nvGrpSpPr>
        <p:grpSpPr>
          <a:xfrm>
            <a:off x="3841" y="2561"/>
            <a:ext cx="12171220" cy="6830033"/>
            <a:chOff x="46972" y="31315"/>
            <a:chExt cx="18209712" cy="10208712"/>
          </a:xfrm>
        </p:grpSpPr>
        <p:sp>
          <p:nvSpPr>
            <p:cNvPr id="4" name="Rectangle 3">
              <a:extLst>
                <a:ext uri="{FF2B5EF4-FFF2-40B4-BE49-F238E27FC236}">
                  <a16:creationId xmlns:a16="http://schemas.microsoft.com/office/drawing/2014/main" id="{C677A4DE-88B2-1B89-1DA1-192165ECF88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572FF10-02EB-B816-78CC-955162BA76DC}"/>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pic>
        <p:nvPicPr>
          <p:cNvPr id="7" name="Picture 6">
            <a:extLst>
              <a:ext uri="{FF2B5EF4-FFF2-40B4-BE49-F238E27FC236}">
                <a16:creationId xmlns:a16="http://schemas.microsoft.com/office/drawing/2014/main" id="{B2DC106D-051D-EF93-BE53-444A8904D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197" y="4300425"/>
            <a:ext cx="2274035" cy="2274035"/>
          </a:xfrm>
          <a:prstGeom prst="rect">
            <a:avLst/>
          </a:prstGeom>
        </p:spPr>
      </p:pic>
    </p:spTree>
    <p:extLst>
      <p:ext uri="{BB962C8B-B14F-4D97-AF65-F5344CB8AC3E}">
        <p14:creationId xmlns:p14="http://schemas.microsoft.com/office/powerpoint/2010/main" val="33288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3">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2" name="TextBox 2"/>
          <p:cNvSpPr txBox="1"/>
          <p:nvPr/>
        </p:nvSpPr>
        <p:spPr>
          <a:xfrm>
            <a:off x="2019013" y="2384882"/>
            <a:ext cx="8153975" cy="137165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4000" b="1" dirty="0">
                <a:solidFill>
                  <a:srgbClr val="004480"/>
                </a:solidFill>
                <a:latin typeface="Poppins"/>
                <a:cs typeface="Poppins"/>
              </a:rPr>
              <a:t>WHICH SERVICES ARE CONSIDERED "ESSENTIAL"?</a:t>
            </a:r>
            <a:endParaRPr lang="en-US" sz="1050" b="1" dirty="0">
              <a:latin typeface="Poppins"/>
              <a:cs typeface="Poppins"/>
            </a:endParaRPr>
          </a:p>
        </p:txBody>
      </p:sp>
      <p:grpSp>
        <p:nvGrpSpPr>
          <p:cNvPr id="6" name="Group 5">
            <a:extLst>
              <a:ext uri="{FF2B5EF4-FFF2-40B4-BE49-F238E27FC236}">
                <a16:creationId xmlns:a16="http://schemas.microsoft.com/office/drawing/2014/main" id="{27E31182-3CBB-89AA-7969-C04A2209000A}"/>
              </a:ext>
            </a:extLst>
          </p:cNvPr>
          <p:cNvGrpSpPr/>
          <p:nvPr/>
        </p:nvGrpSpPr>
        <p:grpSpPr>
          <a:xfrm>
            <a:off x="3841" y="2561"/>
            <a:ext cx="12171220" cy="6830033"/>
            <a:chOff x="46972" y="31315"/>
            <a:chExt cx="18209712" cy="10208712"/>
          </a:xfrm>
        </p:grpSpPr>
        <p:sp>
          <p:nvSpPr>
            <p:cNvPr id="4" name="Rectangle 3">
              <a:extLst>
                <a:ext uri="{FF2B5EF4-FFF2-40B4-BE49-F238E27FC236}">
                  <a16:creationId xmlns:a16="http://schemas.microsoft.com/office/drawing/2014/main" id="{C677A4DE-88B2-1B89-1DA1-192165ECF88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572FF10-02EB-B816-78CC-955162BA76DC}"/>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grpSp>
        <p:nvGrpSpPr>
          <p:cNvPr id="13" name="Group 13"/>
          <p:cNvGrpSpPr/>
          <p:nvPr/>
        </p:nvGrpSpPr>
        <p:grpSpPr>
          <a:xfrm>
            <a:off x="1529324" y="1853650"/>
            <a:ext cx="9126953" cy="787904"/>
            <a:chOff x="-984274" y="165830"/>
            <a:chExt cx="11009045" cy="1575808"/>
          </a:xfrm>
        </p:grpSpPr>
        <p:sp>
          <p:nvSpPr>
            <p:cNvPr id="15" name="TextBox 15"/>
            <p:cNvSpPr txBox="1"/>
            <p:nvPr/>
          </p:nvSpPr>
          <p:spPr>
            <a:xfrm>
              <a:off x="2063726" y="165830"/>
              <a:ext cx="7330491" cy="695325"/>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nSpc>
                  <a:spcPts val="2800"/>
                </a:lnSpc>
                <a:spcBef>
                  <a:spcPct val="0"/>
                </a:spcBef>
              </a:pPr>
              <a:endParaRPr lang="en-US" sz="2000" dirty="0">
                <a:solidFill>
                  <a:srgbClr val="004480"/>
                </a:solidFill>
                <a:latin typeface="Poppins Semi-Bold"/>
              </a:endParaRPr>
            </a:p>
          </p:txBody>
        </p:sp>
        <p:sp>
          <p:nvSpPr>
            <p:cNvPr id="16" name="TextBox 16"/>
            <p:cNvSpPr txBox="1"/>
            <p:nvPr/>
          </p:nvSpPr>
          <p:spPr>
            <a:xfrm>
              <a:off x="-984274" y="1126084"/>
              <a:ext cx="11009045" cy="61555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1"/>
                </a:lnSpc>
              </a:pPr>
              <a:r>
                <a:rPr lang="en-US" sz="2000" b="1" dirty="0">
                  <a:solidFill>
                    <a:srgbClr val="000000"/>
                  </a:solidFill>
                  <a:ea typeface="+mn-lt"/>
                  <a:cs typeface="+mn-lt"/>
                </a:rPr>
                <a:t>That depends!</a:t>
              </a:r>
              <a:endParaRPr lang="en-US" sz="1600" b="1" dirty="0"/>
            </a:p>
          </p:txBody>
        </p:sp>
      </p:grpSp>
      <p:sp>
        <p:nvSpPr>
          <p:cNvPr id="3" name="TextBox 2">
            <a:extLst>
              <a:ext uri="{FF2B5EF4-FFF2-40B4-BE49-F238E27FC236}">
                <a16:creationId xmlns:a16="http://schemas.microsoft.com/office/drawing/2014/main" id="{4E9FF000-14C6-0BE4-8369-170FF69CD920}"/>
              </a:ext>
            </a:extLst>
          </p:cNvPr>
          <p:cNvSpPr txBox="1"/>
          <p:nvPr/>
        </p:nvSpPr>
        <p:spPr>
          <a:xfrm>
            <a:off x="2157046" y="386862"/>
            <a:ext cx="78779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4480"/>
                </a:solidFill>
                <a:latin typeface="Poppins"/>
                <a:cs typeface="Poppins"/>
              </a:rPr>
              <a:t>WHICH SERVICES ARE </a:t>
            </a:r>
            <a:endParaRPr lang="en-GB" sz="1400" dirty="0">
              <a:solidFill>
                <a:srgbClr val="000000"/>
              </a:solidFill>
              <a:latin typeface="Aptos" panose="020B0004020202020204"/>
              <a:cs typeface="Poppins"/>
            </a:endParaRPr>
          </a:p>
          <a:p>
            <a:pPr algn="ctr"/>
            <a:r>
              <a:rPr lang="en-US" sz="4000" b="1" dirty="0">
                <a:solidFill>
                  <a:srgbClr val="004480"/>
                </a:solidFill>
                <a:latin typeface="Poppins"/>
                <a:cs typeface="Poppins"/>
              </a:rPr>
              <a:t>CONSIDERED "ESSENTIAL"?</a:t>
            </a:r>
            <a:r>
              <a:rPr lang="en-GB" sz="4000" dirty="0">
                <a:latin typeface="Poppins"/>
                <a:cs typeface="Poppins"/>
              </a:rPr>
              <a:t>​</a:t>
            </a:r>
            <a:endParaRPr lang="en-GB" sz="1400"/>
          </a:p>
        </p:txBody>
      </p:sp>
      <p:sp>
        <p:nvSpPr>
          <p:cNvPr id="4" name="TextBox 3">
            <a:extLst>
              <a:ext uri="{FF2B5EF4-FFF2-40B4-BE49-F238E27FC236}">
                <a16:creationId xmlns:a16="http://schemas.microsoft.com/office/drawing/2014/main" id="{DA7792AF-19B1-6878-EA60-D8771BA1B46C}"/>
              </a:ext>
            </a:extLst>
          </p:cNvPr>
          <p:cNvSpPr txBox="1"/>
          <p:nvPr/>
        </p:nvSpPr>
        <p:spPr>
          <a:xfrm>
            <a:off x="2051539" y="2895601"/>
            <a:ext cx="7983413"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700" baseline="0" dirty="0">
                <a:latin typeface="Aptos"/>
                <a:ea typeface="Segoe UI"/>
                <a:cs typeface="Segoe UI"/>
              </a:rPr>
              <a:t>The </a:t>
            </a:r>
            <a:r>
              <a:rPr lang="en-US" sz="1700" dirty="0">
                <a:latin typeface="Aptos"/>
                <a:ea typeface="Segoe UI"/>
                <a:cs typeface="Segoe UI"/>
              </a:rPr>
              <a:t>term </a:t>
            </a:r>
            <a:r>
              <a:rPr lang="en-US" sz="1700" b="1" baseline="0" dirty="0">
                <a:latin typeface="Aptos"/>
                <a:ea typeface="Segoe UI"/>
                <a:cs typeface="Segoe UI"/>
              </a:rPr>
              <a:t>"</a:t>
            </a:r>
            <a:r>
              <a:rPr lang="en-US" sz="1700" b="1" dirty="0">
                <a:latin typeface="Aptos"/>
                <a:ea typeface="Segoe UI"/>
                <a:cs typeface="Segoe UI"/>
              </a:rPr>
              <a:t>Essential</a:t>
            </a:r>
            <a:r>
              <a:rPr lang="en-US" sz="1700" b="1" baseline="0" dirty="0">
                <a:latin typeface="Aptos"/>
                <a:ea typeface="Segoe UI"/>
                <a:cs typeface="Segoe UI"/>
              </a:rPr>
              <a:t> </a:t>
            </a:r>
            <a:r>
              <a:rPr lang="en-US" sz="1700" b="1" dirty="0">
                <a:latin typeface="Aptos"/>
                <a:ea typeface="Segoe UI"/>
                <a:cs typeface="Segoe UI"/>
              </a:rPr>
              <a:t>Services</a:t>
            </a:r>
            <a:r>
              <a:rPr lang="en-US" sz="1700" b="1" baseline="0" dirty="0">
                <a:latin typeface="Aptos"/>
                <a:ea typeface="Segoe UI"/>
                <a:cs typeface="Segoe UI"/>
              </a:rPr>
              <a:t>"</a:t>
            </a:r>
            <a:r>
              <a:rPr lang="en-US" sz="1700" baseline="0" dirty="0">
                <a:latin typeface="Aptos"/>
                <a:ea typeface="Segoe UI"/>
                <a:cs typeface="Segoe UI"/>
              </a:rPr>
              <a:t> is </a:t>
            </a:r>
            <a:r>
              <a:rPr lang="en-US" sz="1700" dirty="0">
                <a:latin typeface="Aptos"/>
                <a:ea typeface="Segoe UI"/>
                <a:cs typeface="Segoe UI"/>
              </a:rPr>
              <a:t>relatively new on the EU level.</a:t>
            </a:r>
            <a:r>
              <a:rPr lang="en-US" sz="1700" baseline="0" dirty="0">
                <a:latin typeface="Aptos"/>
                <a:ea typeface="Segoe UI"/>
                <a:cs typeface="Segoe UI"/>
              </a:rPr>
              <a:t> </a:t>
            </a:r>
            <a:r>
              <a:rPr lang="en-US" sz="1700" dirty="0">
                <a:latin typeface="Aptos"/>
                <a:ea typeface="Segoe UI"/>
                <a:cs typeface="Segoe UI"/>
              </a:rPr>
              <a:t>It </a:t>
            </a:r>
            <a:r>
              <a:rPr lang="en-US" sz="1700" baseline="0" dirty="0">
                <a:latin typeface="Aptos"/>
                <a:ea typeface="Segoe UI"/>
                <a:cs typeface="Segoe UI"/>
              </a:rPr>
              <a:t>does not exist in the EU Treaties</a:t>
            </a:r>
            <a:r>
              <a:rPr lang="en-US" sz="1700" dirty="0">
                <a:latin typeface="Aptos"/>
                <a:ea typeface="Segoe UI"/>
                <a:cs typeface="Segoe UI"/>
              </a:rPr>
              <a:t> and is neither</a:t>
            </a:r>
            <a:r>
              <a:rPr lang="en-US" sz="1700" dirty="0">
                <a:ea typeface="+mn-lt"/>
                <a:cs typeface="+mn-lt"/>
              </a:rPr>
              <a:t> clearly defined by the national legislation of EU Member States, nor by the EU collectively.</a:t>
            </a:r>
            <a:r>
              <a:rPr lang="en-US" sz="1700" dirty="0">
                <a:latin typeface="Aptos"/>
                <a:ea typeface="+mn-lt"/>
                <a:cs typeface="Segoe UI"/>
              </a:rPr>
              <a:t> </a:t>
            </a:r>
            <a:endParaRPr lang="en-US" dirty="0"/>
          </a:p>
          <a:p>
            <a:pPr algn="ctr"/>
            <a:endParaRPr lang="en-US" sz="1700" dirty="0">
              <a:latin typeface="Aptos"/>
              <a:ea typeface="Segoe UI"/>
              <a:cs typeface="Segoe UI"/>
            </a:endParaRPr>
          </a:p>
          <a:p>
            <a:pPr algn="ctr"/>
            <a:r>
              <a:rPr lang="en-US" sz="1700" baseline="0" dirty="0">
                <a:latin typeface="Aptos"/>
                <a:ea typeface="Segoe UI"/>
                <a:cs typeface="Segoe UI"/>
              </a:rPr>
              <a:t>Despite shortcomings both in the definition and the enforcement of the right of access to essential services, </a:t>
            </a:r>
            <a:r>
              <a:rPr lang="en-US" sz="1700" b="1" baseline="0" dirty="0">
                <a:latin typeface="Aptos"/>
                <a:ea typeface="Segoe UI"/>
                <a:cs typeface="Segoe UI"/>
              </a:rPr>
              <a:t>the right </a:t>
            </a:r>
            <a:r>
              <a:rPr lang="en-US" sz="1700" b="1" dirty="0">
                <a:latin typeface="Aptos"/>
                <a:ea typeface="Segoe UI"/>
                <a:cs typeface="Segoe UI"/>
              </a:rPr>
              <a:t>does have some</a:t>
            </a:r>
            <a:r>
              <a:rPr lang="en-US" sz="1700" b="1" baseline="0" dirty="0">
                <a:latin typeface="Aptos"/>
                <a:ea typeface="Segoe UI"/>
                <a:cs typeface="Segoe UI"/>
              </a:rPr>
              <a:t> grounding in EU law</a:t>
            </a:r>
            <a:r>
              <a:rPr lang="en-US" sz="1700" b="1" dirty="0">
                <a:latin typeface="Aptos"/>
                <a:ea typeface="Segoe UI"/>
                <a:cs typeface="Segoe UI"/>
              </a:rPr>
              <a:t>, </a:t>
            </a:r>
            <a:r>
              <a:rPr lang="en-US" sz="1700" dirty="0">
                <a:latin typeface="Aptos"/>
                <a:ea typeface="Segoe UI"/>
                <a:cs typeface="Segoe UI"/>
              </a:rPr>
              <a:t>under different terms.</a:t>
            </a:r>
          </a:p>
          <a:p>
            <a:pPr algn="ctr"/>
            <a:endParaRPr lang="en-US" sz="1700" dirty="0">
              <a:latin typeface="Aptos"/>
              <a:ea typeface="Segoe UI"/>
              <a:cs typeface="Segoe UI"/>
            </a:endParaRPr>
          </a:p>
          <a:p>
            <a:pPr algn="ctr"/>
            <a:r>
              <a:rPr lang="en-US" sz="1700" dirty="0">
                <a:ea typeface="+mn-lt"/>
                <a:cs typeface="+mn-lt"/>
              </a:rPr>
              <a:t>Access to </a:t>
            </a:r>
            <a:r>
              <a:rPr lang="en-US" sz="1700" b="1" dirty="0">
                <a:ea typeface="+mn-lt"/>
                <a:cs typeface="+mn-lt"/>
              </a:rPr>
              <a:t>"Services of General (Economic) Interest" </a:t>
            </a:r>
            <a:r>
              <a:rPr lang="en-US" sz="1700" dirty="0">
                <a:ea typeface="+mn-lt"/>
                <a:cs typeface="+mn-lt"/>
              </a:rPr>
              <a:t>is enshrined in the Treaty on the Functioning of the EU and in the Charter of Fundamental Rights, while healthcare, housing and childcare are mentioned in the Council of Europe's European Social Charter.</a:t>
            </a:r>
            <a:endParaRPr lang="en-US" dirty="0"/>
          </a:p>
        </p:txBody>
      </p:sp>
      <p:grpSp>
        <p:nvGrpSpPr>
          <p:cNvPr id="7" name="Group 6">
            <a:extLst>
              <a:ext uri="{FF2B5EF4-FFF2-40B4-BE49-F238E27FC236}">
                <a16:creationId xmlns:a16="http://schemas.microsoft.com/office/drawing/2014/main" id="{7EBFE7C4-E102-F98B-72D3-BE23FD585F49}"/>
              </a:ext>
            </a:extLst>
          </p:cNvPr>
          <p:cNvGrpSpPr/>
          <p:nvPr/>
        </p:nvGrpSpPr>
        <p:grpSpPr>
          <a:xfrm>
            <a:off x="3841" y="2561"/>
            <a:ext cx="12171220" cy="6830033"/>
            <a:chOff x="46972" y="31315"/>
            <a:chExt cx="18209712" cy="10208712"/>
          </a:xfrm>
        </p:grpSpPr>
        <p:sp>
          <p:nvSpPr>
            <p:cNvPr id="5" name="Rectangle 4">
              <a:extLst>
                <a:ext uri="{FF2B5EF4-FFF2-40B4-BE49-F238E27FC236}">
                  <a16:creationId xmlns:a16="http://schemas.microsoft.com/office/drawing/2014/main" id="{DFAF0D05-BCF6-7FA9-49D5-E1087E1A8579}"/>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F2943C75-44AA-1AF9-ABE4-EE705782EA54}"/>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168676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12" name="TextBox 12"/>
          <p:cNvSpPr txBox="1"/>
          <p:nvPr/>
        </p:nvSpPr>
        <p:spPr>
          <a:xfrm>
            <a:off x="1527507" y="1782386"/>
            <a:ext cx="9138676" cy="4600105"/>
          </a:xfrm>
          <a:prstGeom prst="rect">
            <a:avLst/>
          </a:prstGeom>
        </p:spPr>
        <p:txBody>
          <a:bodyPr wrap="square" lIns="0" tIns="0" rIns="0" bIns="0" rtlCol="0" anchor="b">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21"/>
              </a:lnSpc>
            </a:pPr>
            <a:r>
              <a:rPr lang="en-GB" sz="1700" dirty="0">
                <a:ea typeface="+mn-lt"/>
                <a:cs typeface="+mn-lt"/>
              </a:rPr>
              <a:t>Proclaimed in 2017 at the Gothenburg Summit by the European Parliament, Council, and Commission, the </a:t>
            </a:r>
            <a:r>
              <a:rPr lang="en-GB" sz="1700" b="1" dirty="0">
                <a:ea typeface="+mn-lt"/>
                <a:cs typeface="+mn-lt"/>
              </a:rPr>
              <a:t>European Pillar of Social Rights</a:t>
            </a:r>
            <a:r>
              <a:rPr lang="en-GB" sz="1700" dirty="0">
                <a:ea typeface="+mn-lt"/>
                <a:cs typeface="+mn-lt"/>
              </a:rPr>
              <a:t> sets out 20 principles to strengthen social rights in Europe. </a:t>
            </a:r>
            <a:endParaRPr lang="en-GB" sz="1700" b="1" dirty="0">
              <a:solidFill>
                <a:srgbClr val="000000"/>
              </a:solidFill>
              <a:ea typeface="+mn-lt"/>
              <a:cs typeface="+mn-lt"/>
            </a:endParaRPr>
          </a:p>
          <a:p>
            <a:pPr algn="ctr">
              <a:lnSpc>
                <a:spcPts val="2421"/>
              </a:lnSpc>
            </a:pPr>
            <a:endParaRPr lang="en-GB" sz="1700" dirty="0">
              <a:solidFill>
                <a:srgbClr val="000000"/>
              </a:solidFill>
              <a:ea typeface="+mn-lt"/>
              <a:cs typeface="+mn-lt"/>
            </a:endParaRPr>
          </a:p>
          <a:p>
            <a:pPr algn="ctr">
              <a:lnSpc>
                <a:spcPts val="2421"/>
              </a:lnSpc>
            </a:pPr>
            <a:r>
              <a:rPr lang="en-GB" sz="1700" dirty="0">
                <a:solidFill>
                  <a:srgbClr val="000000"/>
                </a:solidFill>
                <a:ea typeface="+mn-lt"/>
                <a:cs typeface="+mn-lt"/>
              </a:rPr>
              <a:t>The </a:t>
            </a:r>
            <a:r>
              <a:rPr lang="en-GB" sz="1700" b="1" dirty="0">
                <a:solidFill>
                  <a:srgbClr val="000000"/>
                </a:solidFill>
                <a:ea typeface="+mn-lt"/>
                <a:cs typeface="+mn-lt"/>
              </a:rPr>
              <a:t>20th</a:t>
            </a:r>
            <a:r>
              <a:rPr lang="en-GB" sz="1700" dirty="0">
                <a:solidFill>
                  <a:srgbClr val="000000"/>
                </a:solidFill>
                <a:ea typeface="+mn-lt"/>
                <a:cs typeface="+mn-lt"/>
              </a:rPr>
              <a:t> </a:t>
            </a:r>
            <a:r>
              <a:rPr lang="en-GB" sz="1700" b="1" dirty="0">
                <a:solidFill>
                  <a:srgbClr val="000000"/>
                </a:solidFill>
                <a:ea typeface="+mn-lt"/>
                <a:cs typeface="+mn-lt"/>
              </a:rPr>
              <a:t>principle </a:t>
            </a:r>
            <a:r>
              <a:rPr lang="en-GB" sz="1700" dirty="0">
                <a:solidFill>
                  <a:srgbClr val="000000"/>
                </a:solidFill>
                <a:ea typeface="+mn-lt"/>
                <a:cs typeface="+mn-lt"/>
              </a:rPr>
              <a:t>of the European Pillar of Social Rights establishes the right to "</a:t>
            </a:r>
            <a:r>
              <a:rPr lang="en-GB" sz="1700" b="1" dirty="0">
                <a:solidFill>
                  <a:srgbClr val="000000"/>
                </a:solidFill>
                <a:ea typeface="+mn-lt"/>
                <a:cs typeface="+mn-lt"/>
              </a:rPr>
              <a:t>access to</a:t>
            </a:r>
            <a:r>
              <a:rPr lang="en-GB" sz="1700" dirty="0">
                <a:solidFill>
                  <a:srgbClr val="000000"/>
                </a:solidFill>
                <a:ea typeface="+mn-lt"/>
                <a:cs typeface="+mn-lt"/>
              </a:rPr>
              <a:t> </a:t>
            </a:r>
            <a:r>
              <a:rPr lang="en-GB" sz="1700" b="1" dirty="0">
                <a:solidFill>
                  <a:srgbClr val="000000"/>
                </a:solidFill>
                <a:ea typeface="+mn-lt"/>
                <a:cs typeface="+mn-lt"/>
              </a:rPr>
              <a:t>essential services</a:t>
            </a:r>
            <a:r>
              <a:rPr lang="en-GB" sz="1700" dirty="0">
                <a:solidFill>
                  <a:srgbClr val="000000"/>
                </a:solidFill>
                <a:ea typeface="+mn-lt"/>
                <a:cs typeface="+mn-lt"/>
              </a:rPr>
              <a:t>" </a:t>
            </a:r>
            <a:r>
              <a:rPr lang="en-GB" sz="1700">
                <a:solidFill>
                  <a:srgbClr val="000000"/>
                </a:solidFill>
                <a:ea typeface="+mn-lt"/>
                <a:cs typeface="+mn-lt"/>
              </a:rPr>
              <a:t>of sufficient </a:t>
            </a:r>
            <a:r>
              <a:rPr lang="en-GB" sz="1700" dirty="0">
                <a:solidFill>
                  <a:srgbClr val="000000"/>
                </a:solidFill>
                <a:ea typeface="+mn-lt"/>
                <a:cs typeface="+mn-lt"/>
              </a:rPr>
              <a:t>quality, including: </a:t>
            </a:r>
            <a:endParaRPr lang="en-GB" dirty="0"/>
          </a:p>
          <a:p>
            <a:pPr marL="589915" lvl="1" indent="-285750" algn="ctr">
              <a:lnSpc>
                <a:spcPts val="2421"/>
              </a:lnSpc>
              <a:buFont typeface="Courier New"/>
              <a:buChar char="o"/>
            </a:pPr>
            <a:r>
              <a:rPr lang="en-GB" sz="1700" b="1" dirty="0">
                <a:solidFill>
                  <a:srgbClr val="000000"/>
                </a:solidFill>
                <a:ea typeface="+mn-lt"/>
                <a:cs typeface="+mn-lt"/>
              </a:rPr>
              <a:t>water</a:t>
            </a:r>
          </a:p>
          <a:p>
            <a:pPr marL="589915" lvl="1" indent="-285750" algn="ctr">
              <a:lnSpc>
                <a:spcPts val="2421"/>
              </a:lnSpc>
              <a:buFont typeface="Courier New"/>
              <a:buChar char="o"/>
            </a:pPr>
            <a:r>
              <a:rPr lang="en-GB" sz="1700" b="1" dirty="0">
                <a:solidFill>
                  <a:srgbClr val="000000"/>
                </a:solidFill>
                <a:ea typeface="+mn-lt"/>
                <a:cs typeface="+mn-lt"/>
              </a:rPr>
              <a:t>sanitation</a:t>
            </a:r>
          </a:p>
          <a:p>
            <a:pPr marL="589915" lvl="1" indent="-285750" algn="ctr">
              <a:lnSpc>
                <a:spcPts val="2421"/>
              </a:lnSpc>
              <a:buFont typeface="Courier New"/>
              <a:buChar char="o"/>
            </a:pPr>
            <a:r>
              <a:rPr lang="en-GB" sz="1700" b="1" dirty="0">
                <a:solidFill>
                  <a:srgbClr val="000000"/>
                </a:solidFill>
                <a:ea typeface="+mn-lt"/>
                <a:cs typeface="+mn-lt"/>
              </a:rPr>
              <a:t>energy</a:t>
            </a:r>
          </a:p>
          <a:p>
            <a:pPr marL="589915" lvl="1" indent="-285750" algn="ctr">
              <a:lnSpc>
                <a:spcPts val="2421"/>
              </a:lnSpc>
              <a:buFont typeface="Courier New"/>
              <a:buChar char="o"/>
            </a:pPr>
            <a:r>
              <a:rPr lang="en-GB" sz="1700" b="1" dirty="0">
                <a:solidFill>
                  <a:srgbClr val="000000"/>
                </a:solidFill>
                <a:ea typeface="+mn-lt"/>
                <a:cs typeface="+mn-lt"/>
              </a:rPr>
              <a:t>transport</a:t>
            </a:r>
          </a:p>
          <a:p>
            <a:pPr marL="589915" lvl="1" indent="-285750" algn="ctr">
              <a:lnSpc>
                <a:spcPts val="2421"/>
              </a:lnSpc>
              <a:buFont typeface="Courier New"/>
              <a:buChar char="o"/>
            </a:pPr>
            <a:r>
              <a:rPr lang="en-GB" sz="1700" b="1" dirty="0">
                <a:solidFill>
                  <a:srgbClr val="000000"/>
                </a:solidFill>
                <a:ea typeface="+mn-lt"/>
                <a:cs typeface="+mn-lt"/>
              </a:rPr>
              <a:t>digital communication </a:t>
            </a:r>
            <a:endParaRPr lang="en-GB" sz="1700" dirty="0">
              <a:solidFill>
                <a:srgbClr val="000000"/>
              </a:solidFill>
              <a:ea typeface="+mn-lt"/>
              <a:cs typeface="+mn-lt"/>
            </a:endParaRPr>
          </a:p>
          <a:p>
            <a:pPr marL="589915" lvl="1" indent="-285750" algn="ctr">
              <a:lnSpc>
                <a:spcPts val="2421"/>
              </a:lnSpc>
              <a:buFont typeface="Courier New"/>
              <a:buChar char="o"/>
            </a:pPr>
            <a:r>
              <a:rPr lang="en-GB" sz="1700" b="1" dirty="0">
                <a:solidFill>
                  <a:srgbClr val="000000"/>
                </a:solidFill>
                <a:ea typeface="+mn-lt"/>
                <a:cs typeface="+mn-lt"/>
              </a:rPr>
              <a:t>financial services</a:t>
            </a:r>
          </a:p>
          <a:p>
            <a:pPr marL="304165" lvl="1" algn="ctr">
              <a:lnSpc>
                <a:spcPts val="2421"/>
              </a:lnSpc>
            </a:pPr>
            <a:endParaRPr lang="en-GB" sz="1700" dirty="0">
              <a:solidFill>
                <a:srgbClr val="000000"/>
              </a:solidFill>
              <a:ea typeface="+mn-lt"/>
              <a:cs typeface="+mn-lt"/>
            </a:endParaRPr>
          </a:p>
          <a:p>
            <a:pPr marL="304165" lvl="1" algn="ctr">
              <a:lnSpc>
                <a:spcPts val="2421"/>
              </a:lnSpc>
            </a:pPr>
            <a:r>
              <a:rPr lang="en-GB" sz="1700" dirty="0">
                <a:solidFill>
                  <a:srgbClr val="000000"/>
                </a:solidFill>
                <a:ea typeface="+mn-lt"/>
                <a:cs typeface="+mn-lt"/>
              </a:rPr>
              <a:t>It also underlines that </a:t>
            </a:r>
            <a:r>
              <a:rPr lang="en-GB" sz="1700" b="1" dirty="0">
                <a:solidFill>
                  <a:srgbClr val="000000"/>
                </a:solidFill>
                <a:ea typeface="+mn-lt"/>
                <a:cs typeface="+mn-lt"/>
              </a:rPr>
              <a:t>“support for access to such services shall be available to those in need”.</a:t>
            </a:r>
            <a:endParaRPr lang="en-GB" sz="1700" dirty="0">
              <a:ea typeface="+mn-lt"/>
              <a:cs typeface="+mn-lt"/>
            </a:endParaRPr>
          </a:p>
        </p:txBody>
      </p:sp>
      <p:sp>
        <p:nvSpPr>
          <p:cNvPr id="6" name="TextBox 5">
            <a:extLst>
              <a:ext uri="{FF2B5EF4-FFF2-40B4-BE49-F238E27FC236}">
                <a16:creationId xmlns:a16="http://schemas.microsoft.com/office/drawing/2014/main" id="{6A240D44-A655-279C-3A53-7F04D51BEDBC}"/>
              </a:ext>
            </a:extLst>
          </p:cNvPr>
          <p:cNvSpPr txBox="1"/>
          <p:nvPr/>
        </p:nvSpPr>
        <p:spPr>
          <a:xfrm>
            <a:off x="2157046" y="386862"/>
            <a:ext cx="78779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4480"/>
                </a:solidFill>
                <a:latin typeface="Poppins"/>
                <a:cs typeface="Poppins"/>
              </a:rPr>
              <a:t>WHICH SERVICES ARE </a:t>
            </a:r>
            <a:endParaRPr lang="en-GB" sz="1400" dirty="0">
              <a:solidFill>
                <a:srgbClr val="000000"/>
              </a:solidFill>
              <a:latin typeface="Aptos" panose="020B0004020202020204"/>
              <a:cs typeface="Poppins"/>
            </a:endParaRPr>
          </a:p>
          <a:p>
            <a:pPr algn="ctr"/>
            <a:r>
              <a:rPr lang="en-US" sz="4000" b="1" dirty="0">
                <a:solidFill>
                  <a:srgbClr val="004480"/>
                </a:solidFill>
                <a:latin typeface="Poppins"/>
                <a:cs typeface="Poppins"/>
              </a:rPr>
              <a:t>CONSIDERED "ESSENTIAL"?</a:t>
            </a:r>
            <a:r>
              <a:rPr lang="en-GB" sz="4000" dirty="0">
                <a:latin typeface="Poppins"/>
                <a:cs typeface="Poppins"/>
              </a:rPr>
              <a:t>​</a:t>
            </a:r>
            <a:endParaRPr lang="en-GB" sz="1400"/>
          </a:p>
        </p:txBody>
      </p:sp>
      <p:grpSp>
        <p:nvGrpSpPr>
          <p:cNvPr id="5" name="Group 4">
            <a:extLst>
              <a:ext uri="{FF2B5EF4-FFF2-40B4-BE49-F238E27FC236}">
                <a16:creationId xmlns:a16="http://schemas.microsoft.com/office/drawing/2014/main" id="{15667F8E-A7AB-D48F-A17D-69E403B756DA}"/>
              </a:ext>
            </a:extLst>
          </p:cNvPr>
          <p:cNvGrpSpPr/>
          <p:nvPr/>
        </p:nvGrpSpPr>
        <p:grpSpPr>
          <a:xfrm>
            <a:off x="3841" y="2561"/>
            <a:ext cx="12171220" cy="6830033"/>
            <a:chOff x="46972" y="31315"/>
            <a:chExt cx="18209712" cy="10208712"/>
          </a:xfrm>
        </p:grpSpPr>
        <p:sp>
          <p:nvSpPr>
            <p:cNvPr id="3" name="Rectangle 2">
              <a:extLst>
                <a:ext uri="{FF2B5EF4-FFF2-40B4-BE49-F238E27FC236}">
                  <a16:creationId xmlns:a16="http://schemas.microsoft.com/office/drawing/2014/main" id="{73496D8D-A13F-2318-B8DE-9D1650343139}"/>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13BE8670-6A63-4919-CCBD-D2141C760B18}"/>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04803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6" name="TextBox 5">
            <a:extLst>
              <a:ext uri="{FF2B5EF4-FFF2-40B4-BE49-F238E27FC236}">
                <a16:creationId xmlns:a16="http://schemas.microsoft.com/office/drawing/2014/main" id="{4EFA2FC0-1988-DEB0-9FFD-12D5D9785F77}"/>
              </a:ext>
            </a:extLst>
          </p:cNvPr>
          <p:cNvSpPr txBox="1"/>
          <p:nvPr/>
        </p:nvSpPr>
        <p:spPr>
          <a:xfrm>
            <a:off x="2157046" y="386862"/>
            <a:ext cx="787790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004480"/>
                </a:solidFill>
                <a:latin typeface="Poppins"/>
                <a:cs typeface="Poppins"/>
              </a:rPr>
              <a:t>WHICH SERVICES ARE </a:t>
            </a:r>
            <a:endParaRPr lang="en-GB" sz="1400" dirty="0">
              <a:solidFill>
                <a:srgbClr val="000000"/>
              </a:solidFill>
              <a:latin typeface="Aptos" panose="020B0004020202020204"/>
              <a:cs typeface="Poppins"/>
            </a:endParaRPr>
          </a:p>
          <a:p>
            <a:pPr algn="ctr"/>
            <a:r>
              <a:rPr lang="en-US" sz="4000" b="1" dirty="0">
                <a:solidFill>
                  <a:srgbClr val="004480"/>
                </a:solidFill>
                <a:latin typeface="Poppins"/>
                <a:cs typeface="Poppins"/>
              </a:rPr>
              <a:t>CONSIDERED "ESSENTIAL"?</a:t>
            </a:r>
            <a:r>
              <a:rPr lang="en-GB" sz="4000" dirty="0">
                <a:latin typeface="Poppins"/>
                <a:cs typeface="Poppins"/>
              </a:rPr>
              <a:t>​</a:t>
            </a:r>
            <a:endParaRPr lang="en-GB" sz="1400"/>
          </a:p>
        </p:txBody>
      </p:sp>
      <p:sp>
        <p:nvSpPr>
          <p:cNvPr id="8" name="TextBox 7">
            <a:extLst>
              <a:ext uri="{FF2B5EF4-FFF2-40B4-BE49-F238E27FC236}">
                <a16:creationId xmlns:a16="http://schemas.microsoft.com/office/drawing/2014/main" id="{F82D2AB7-BD25-71A7-78A8-B87B099B1254}"/>
              </a:ext>
            </a:extLst>
          </p:cNvPr>
          <p:cNvSpPr txBox="1"/>
          <p:nvPr/>
        </p:nvSpPr>
        <p:spPr>
          <a:xfrm>
            <a:off x="2098431" y="1852247"/>
            <a:ext cx="7983413"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700" dirty="0">
              <a:cs typeface="Segoe UI"/>
            </a:endParaRPr>
          </a:p>
          <a:p>
            <a:pPr algn="ctr"/>
            <a:r>
              <a:rPr lang="en-US" sz="1700" dirty="0">
                <a:ea typeface="+mn-lt"/>
                <a:cs typeface="+mn-lt"/>
              </a:rPr>
              <a:t>Essential services fulfill basic human needs and are key to well-being and social inclusion, especially for disadvantaged groups.</a:t>
            </a:r>
            <a:r>
              <a:rPr lang="en-US" sz="1700" dirty="0">
                <a:latin typeface="Aptos"/>
                <a:ea typeface="+mn-lt"/>
                <a:cs typeface="Segoe UI"/>
              </a:rPr>
              <a:t> </a:t>
            </a:r>
            <a:r>
              <a:rPr lang="en-US" sz="1700" dirty="0">
                <a:ea typeface="+mn-lt"/>
                <a:cs typeface="+mn-lt"/>
              </a:rPr>
              <a:t>They support access to a wider set of </a:t>
            </a:r>
            <a:r>
              <a:rPr lang="en-US" sz="1700" b="1" dirty="0">
                <a:ea typeface="+mn-lt"/>
                <a:cs typeface="+mn-lt"/>
              </a:rPr>
              <a:t>enabling services </a:t>
            </a:r>
            <a:r>
              <a:rPr lang="en-US" sz="1700" dirty="0">
                <a:ea typeface="+mn-lt"/>
                <a:cs typeface="+mn-lt"/>
              </a:rPr>
              <a:t>that are key to actively participating in society and the </a:t>
            </a:r>
            <a:r>
              <a:rPr lang="en-US" sz="1700" dirty="0" err="1">
                <a:ea typeface="+mn-lt"/>
                <a:cs typeface="+mn-lt"/>
              </a:rPr>
              <a:t>labour</a:t>
            </a:r>
            <a:r>
              <a:rPr lang="en-US" sz="1700" dirty="0">
                <a:ea typeface="+mn-lt"/>
                <a:cs typeface="+mn-lt"/>
              </a:rPr>
              <a:t> market, among others: </a:t>
            </a:r>
          </a:p>
          <a:p>
            <a:pPr algn="ctr"/>
            <a:endParaRPr lang="en-US" dirty="0">
              <a:ea typeface="+mn-lt"/>
              <a:cs typeface="Segoe UI"/>
            </a:endParaRPr>
          </a:p>
          <a:p>
            <a:pPr marL="285750" indent="-285750" algn="ctr">
              <a:buFont typeface="Arial"/>
              <a:buChar char="•"/>
            </a:pPr>
            <a:r>
              <a:rPr lang="en-US" sz="1700" b="1" dirty="0">
                <a:ea typeface="+mn-lt"/>
                <a:cs typeface="+mn-lt"/>
              </a:rPr>
              <a:t>early childhood education and care</a:t>
            </a:r>
            <a:endParaRPr lang="en-US" b="1" dirty="0">
              <a:ea typeface="+mn-lt"/>
              <a:cs typeface="Segoe UI"/>
            </a:endParaRPr>
          </a:p>
          <a:p>
            <a:pPr marL="285750" indent="-285750" algn="ctr">
              <a:buFont typeface="Arial"/>
              <a:buChar char="•"/>
            </a:pPr>
            <a:r>
              <a:rPr lang="en-US" sz="1700" b="1" dirty="0">
                <a:ea typeface="+mn-lt"/>
                <a:cs typeface="+mn-lt"/>
              </a:rPr>
              <a:t>education and training </a:t>
            </a:r>
            <a:endParaRPr lang="en-US" sz="1700" b="1" dirty="0">
              <a:ea typeface="+mn-lt"/>
              <a:cs typeface="Segoe UI"/>
            </a:endParaRPr>
          </a:p>
          <a:p>
            <a:pPr marL="285750" indent="-285750" algn="ctr">
              <a:buFont typeface="Arial"/>
              <a:buChar char="•"/>
            </a:pPr>
            <a:r>
              <a:rPr lang="en-US" sz="1700" b="1" dirty="0">
                <a:ea typeface="+mn-lt"/>
                <a:cs typeface="+mn-lt"/>
              </a:rPr>
              <a:t>healthcare</a:t>
            </a:r>
            <a:endParaRPr lang="en-US" sz="1700" b="1" dirty="0">
              <a:ea typeface="+mn-lt"/>
              <a:cs typeface="Segoe UI"/>
            </a:endParaRPr>
          </a:p>
          <a:p>
            <a:pPr marL="285750" indent="-285750" algn="ctr">
              <a:buFont typeface="Arial"/>
              <a:buChar char="•"/>
            </a:pPr>
            <a:r>
              <a:rPr lang="en-US" sz="1700" b="1" dirty="0">
                <a:ea typeface="+mn-lt"/>
                <a:cs typeface="+mn-lt"/>
              </a:rPr>
              <a:t>long-term care </a:t>
            </a:r>
            <a:endParaRPr lang="en-US" sz="1700" b="1" dirty="0">
              <a:ea typeface="+mn-lt"/>
              <a:cs typeface="Segoe UI"/>
            </a:endParaRPr>
          </a:p>
          <a:p>
            <a:pPr marL="285750" indent="-285750" algn="ctr">
              <a:buFont typeface="Arial"/>
              <a:buChar char="•"/>
            </a:pPr>
            <a:r>
              <a:rPr lang="en-US" sz="1700" b="1" dirty="0">
                <a:ea typeface="+mn-lt"/>
                <a:cs typeface="+mn-lt"/>
              </a:rPr>
              <a:t>social inclusion services </a:t>
            </a:r>
          </a:p>
          <a:p>
            <a:pPr algn="ctr"/>
            <a:endParaRPr lang="en-US" sz="1700" dirty="0">
              <a:cs typeface="Segoe UI"/>
            </a:endParaRPr>
          </a:p>
          <a:p>
            <a:pPr algn="ctr"/>
            <a:r>
              <a:rPr lang="en-US" sz="1700" dirty="0">
                <a:ea typeface="+mn-lt"/>
                <a:cs typeface="+mn-lt"/>
              </a:rPr>
              <a:t>Some Principles of the Pillar protect access to services that are not considered “essential” but could be in theory, such as </a:t>
            </a:r>
            <a:r>
              <a:rPr lang="en-US" sz="1700" b="1" dirty="0">
                <a:ea typeface="+mn-lt"/>
                <a:cs typeface="+mn-lt"/>
              </a:rPr>
              <a:t>access to housing</a:t>
            </a:r>
            <a:r>
              <a:rPr lang="en-US" sz="1700" dirty="0">
                <a:ea typeface="+mn-lt"/>
                <a:cs typeface="+mn-lt"/>
              </a:rPr>
              <a:t>. Access to clean water, sanitation, and energy are conditioned by access to good quality housing.</a:t>
            </a:r>
            <a:endParaRPr lang="en-US" dirty="0"/>
          </a:p>
        </p:txBody>
      </p:sp>
      <p:grpSp>
        <p:nvGrpSpPr>
          <p:cNvPr id="5" name="Group 4">
            <a:extLst>
              <a:ext uri="{FF2B5EF4-FFF2-40B4-BE49-F238E27FC236}">
                <a16:creationId xmlns:a16="http://schemas.microsoft.com/office/drawing/2014/main" id="{EB5FA64D-E7F7-0A64-8E86-AC7599FCB119}"/>
              </a:ext>
            </a:extLst>
          </p:cNvPr>
          <p:cNvGrpSpPr/>
          <p:nvPr/>
        </p:nvGrpSpPr>
        <p:grpSpPr>
          <a:xfrm>
            <a:off x="3841" y="2561"/>
            <a:ext cx="12171220" cy="6830033"/>
            <a:chOff x="46972" y="31315"/>
            <a:chExt cx="18209712" cy="10208712"/>
          </a:xfrm>
        </p:grpSpPr>
        <p:sp>
          <p:nvSpPr>
            <p:cNvPr id="3" name="Rectangle 2">
              <a:extLst>
                <a:ext uri="{FF2B5EF4-FFF2-40B4-BE49-F238E27FC236}">
                  <a16:creationId xmlns:a16="http://schemas.microsoft.com/office/drawing/2014/main" id="{72695300-FD08-2696-22C7-5ED8FF4F0478}"/>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80B18C9F-63CA-856E-0A73-8DE57EC6AE63}"/>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085442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3">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2" name="TextBox 2"/>
          <p:cNvSpPr txBox="1"/>
          <p:nvPr/>
        </p:nvSpPr>
        <p:spPr>
          <a:xfrm>
            <a:off x="2004636" y="2733920"/>
            <a:ext cx="8153975" cy="13712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4000" b="1" dirty="0">
                <a:solidFill>
                  <a:srgbClr val="004480"/>
                </a:solidFill>
                <a:latin typeface="Poppins"/>
                <a:cs typeface="Poppins"/>
              </a:rPr>
              <a:t>ACCESS TO </a:t>
            </a:r>
            <a:endParaRPr lang="en-US" sz="4000">
              <a:solidFill>
                <a:srgbClr val="000000"/>
              </a:solidFill>
              <a:latin typeface="Aptos" panose="020B0004020202020204"/>
              <a:cs typeface="Poppins"/>
            </a:endParaRPr>
          </a:p>
          <a:p>
            <a:pPr algn="ctr">
              <a:lnSpc>
                <a:spcPts val="5384"/>
              </a:lnSpc>
            </a:pPr>
            <a:r>
              <a:rPr lang="en-US" sz="4000" b="1" dirty="0">
                <a:solidFill>
                  <a:srgbClr val="004480"/>
                </a:solidFill>
                <a:latin typeface="Poppins"/>
                <a:cs typeface="Poppins"/>
              </a:rPr>
              <a:t>ESSENTIAL SERVICES</a:t>
            </a:r>
            <a:endParaRPr lang="en-US" sz="4000"/>
          </a:p>
        </p:txBody>
      </p:sp>
      <p:grpSp>
        <p:nvGrpSpPr>
          <p:cNvPr id="6" name="Group 5">
            <a:extLst>
              <a:ext uri="{FF2B5EF4-FFF2-40B4-BE49-F238E27FC236}">
                <a16:creationId xmlns:a16="http://schemas.microsoft.com/office/drawing/2014/main" id="{EFFFBD18-828C-07D7-056C-F2DFCF10F0CB}"/>
              </a:ext>
            </a:extLst>
          </p:cNvPr>
          <p:cNvGrpSpPr/>
          <p:nvPr/>
        </p:nvGrpSpPr>
        <p:grpSpPr>
          <a:xfrm>
            <a:off x="3841" y="2561"/>
            <a:ext cx="12171220" cy="6830033"/>
            <a:chOff x="46972" y="31315"/>
            <a:chExt cx="18209712" cy="10208712"/>
          </a:xfrm>
        </p:grpSpPr>
        <p:sp>
          <p:nvSpPr>
            <p:cNvPr id="4" name="Rectangle 3">
              <a:extLst>
                <a:ext uri="{FF2B5EF4-FFF2-40B4-BE49-F238E27FC236}">
                  <a16:creationId xmlns:a16="http://schemas.microsoft.com/office/drawing/2014/main" id="{1075F6B5-D660-17C3-41CD-16FD980C2A4D}"/>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0FAB0114-AFD8-38D0-614F-DA6B8BAAF3D4}"/>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2807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blue and white circle&#10;&#10;Description automatically generated">
            <a:extLst>
              <a:ext uri="{FF2B5EF4-FFF2-40B4-BE49-F238E27FC236}">
                <a16:creationId xmlns:a16="http://schemas.microsoft.com/office/drawing/2014/main" id="{00C54832-5267-987D-F088-88FB328EE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9917965" y="5410200"/>
            <a:ext cx="2274035" cy="1450109"/>
          </a:xfrm>
          <a:prstGeom prst="rect">
            <a:avLst/>
          </a:prstGeom>
        </p:spPr>
      </p:pic>
      <p:pic>
        <p:nvPicPr>
          <p:cNvPr id="22" name="Picture 21" descr="A blue and white curved object&#10;&#10;Description automatically generated">
            <a:extLst>
              <a:ext uri="{FF2B5EF4-FFF2-40B4-BE49-F238E27FC236}">
                <a16:creationId xmlns:a16="http://schemas.microsoft.com/office/drawing/2014/main" id="{FA31198E-05A7-1054-5FD7-84ACBE6CF438}"/>
              </a:ext>
            </a:extLst>
          </p:cNvPr>
          <p:cNvPicPr>
            <a:picLocks noChangeAspect="1"/>
          </p:cNvPicPr>
          <p:nvPr/>
        </p:nvPicPr>
        <p:blipFill rotWithShape="1">
          <a:blip r:embed="rId4">
            <a:extLst>
              <a:ext uri="{28A0092B-C50C-407E-A947-70E740481C1C}">
                <a14:useLocalDpi xmlns:a14="http://schemas.microsoft.com/office/drawing/2010/main" val="0"/>
              </a:ext>
            </a:extLst>
          </a:blip>
          <a:srcRect r="341" b="5348"/>
          <a:stretch/>
        </p:blipFill>
        <p:spPr>
          <a:xfrm>
            <a:off x="1" y="0"/>
            <a:ext cx="3055013" cy="1850262"/>
          </a:xfrm>
          <a:prstGeom prst="rect">
            <a:avLst/>
          </a:prstGeom>
        </p:spPr>
      </p:pic>
      <p:sp>
        <p:nvSpPr>
          <p:cNvPr id="5" name="TextBox 2">
            <a:extLst>
              <a:ext uri="{FF2B5EF4-FFF2-40B4-BE49-F238E27FC236}">
                <a16:creationId xmlns:a16="http://schemas.microsoft.com/office/drawing/2014/main" id="{38F702CA-203D-A361-7474-2285FD96C9E2}"/>
              </a:ext>
            </a:extLst>
          </p:cNvPr>
          <p:cNvSpPr txBox="1"/>
          <p:nvPr/>
        </p:nvSpPr>
        <p:spPr>
          <a:xfrm>
            <a:off x="1761106" y="591251"/>
            <a:ext cx="8493943" cy="13712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5384"/>
              </a:lnSpc>
            </a:pPr>
            <a:r>
              <a:rPr lang="en-US" sz="4000" b="1" dirty="0">
                <a:solidFill>
                  <a:srgbClr val="004480"/>
                </a:solidFill>
                <a:latin typeface="Poppins"/>
                <a:cs typeface="Poppins"/>
              </a:rPr>
              <a:t>ACCESS TO ESSENTIAL SERVICES: </a:t>
            </a:r>
            <a:endParaRPr lang="en-US" sz="4000"/>
          </a:p>
          <a:p>
            <a:pPr algn="ctr">
              <a:lnSpc>
                <a:spcPts val="5384"/>
              </a:lnSpc>
            </a:pPr>
            <a:r>
              <a:rPr lang="en-US" sz="4000" b="1" dirty="0">
                <a:solidFill>
                  <a:srgbClr val="0070C0"/>
                </a:solidFill>
                <a:latin typeface="Poppins"/>
                <a:cs typeface="Poppins"/>
              </a:rPr>
              <a:t>Water and Sanitation</a:t>
            </a:r>
            <a:endParaRPr lang="en-US" sz="4000">
              <a:solidFill>
                <a:srgbClr val="0070C0"/>
              </a:solidFill>
            </a:endParaRPr>
          </a:p>
        </p:txBody>
      </p:sp>
      <p:sp>
        <p:nvSpPr>
          <p:cNvPr id="8" name="TextBox 7">
            <a:extLst>
              <a:ext uri="{FF2B5EF4-FFF2-40B4-BE49-F238E27FC236}">
                <a16:creationId xmlns:a16="http://schemas.microsoft.com/office/drawing/2014/main" id="{F007B23B-C194-669B-0845-6DA4043DC831}"/>
              </a:ext>
            </a:extLst>
          </p:cNvPr>
          <p:cNvSpPr txBox="1"/>
          <p:nvPr/>
        </p:nvSpPr>
        <p:spPr>
          <a:xfrm>
            <a:off x="2672862" y="2661140"/>
            <a:ext cx="7983413"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dirty="0">
                <a:ea typeface="+mn-lt"/>
                <a:cs typeface="+mn-lt"/>
              </a:rPr>
              <a:t>of </a:t>
            </a:r>
            <a:r>
              <a:rPr lang="en-GB" sz="1700" baseline="0" dirty="0">
                <a:ea typeface="+mn-lt"/>
                <a:cs typeface="+mn-lt"/>
              </a:rPr>
              <a:t>the </a:t>
            </a:r>
            <a:r>
              <a:rPr lang="en-GB" sz="1700" b="1" baseline="0" dirty="0">
                <a:ea typeface="+mn-lt"/>
                <a:cs typeface="+mn-lt"/>
              </a:rPr>
              <a:t>EU </a:t>
            </a:r>
            <a:r>
              <a:rPr lang="en-GB" sz="1700" b="1" dirty="0">
                <a:ea typeface="+mn-lt"/>
                <a:cs typeface="+mn-lt"/>
              </a:rPr>
              <a:t>population </a:t>
            </a:r>
            <a:r>
              <a:rPr lang="en-GB" sz="1700" dirty="0">
                <a:ea typeface="+mn-lt"/>
                <a:cs typeface="+mn-lt"/>
              </a:rPr>
              <a:t>lack basic sanitary facilities like a bath, shower or flushing toilet in 2020. </a:t>
            </a:r>
            <a:endParaRPr lang="en-US" sz="1700" dirty="0">
              <a:ea typeface="+mn-lt"/>
              <a:cs typeface="+mn-lt"/>
            </a:endParaRPr>
          </a:p>
          <a:p>
            <a:pPr algn="just"/>
            <a:endParaRPr lang="en-GB" sz="1700" dirty="0">
              <a:ea typeface="+mn-lt"/>
              <a:cs typeface="+mn-lt"/>
            </a:endParaRPr>
          </a:p>
          <a:p>
            <a:pPr algn="just"/>
            <a:r>
              <a:rPr lang="en-GB" sz="1700" dirty="0">
                <a:ea typeface="+mn-lt"/>
                <a:cs typeface="+mn-lt"/>
              </a:rPr>
              <a:t>of </a:t>
            </a:r>
            <a:r>
              <a:rPr lang="en-GB" sz="1700" b="1" dirty="0">
                <a:ea typeface="+mn-lt"/>
                <a:cs typeface="+mn-lt"/>
              </a:rPr>
              <a:t>AROPE </a:t>
            </a:r>
            <a:r>
              <a:rPr lang="en-GB" sz="1700" dirty="0">
                <a:ea typeface="+mn-lt"/>
                <a:cs typeface="+mn-lt"/>
              </a:rPr>
              <a:t>across the EU experience this lack, with spikes of 17.4 % in Latvia, 18.1 % in Lithuania, 20.6 % in Bulgaria and 56.6 % in Romania. </a:t>
            </a:r>
          </a:p>
          <a:p>
            <a:pPr algn="just"/>
            <a:endParaRPr lang="en-GB" sz="1700" dirty="0">
              <a:ea typeface="+mn-lt"/>
              <a:cs typeface="+mn-lt"/>
            </a:endParaRPr>
          </a:p>
          <a:p>
            <a:pPr algn="just"/>
            <a:r>
              <a:rPr lang="en-US" sz="1700" dirty="0">
                <a:ea typeface="+mn-lt"/>
                <a:cs typeface="+mn-lt"/>
              </a:rPr>
              <a:t>of the </a:t>
            </a:r>
            <a:r>
              <a:rPr lang="en-US" sz="1700" b="1" dirty="0">
                <a:ea typeface="+mn-lt"/>
                <a:cs typeface="+mn-lt"/>
              </a:rPr>
              <a:t>EU</a:t>
            </a:r>
            <a:r>
              <a:rPr lang="en-US" sz="1700" dirty="0">
                <a:ea typeface="+mn-lt"/>
                <a:cs typeface="+mn-lt"/>
              </a:rPr>
              <a:t> </a:t>
            </a:r>
            <a:r>
              <a:rPr lang="en-US" sz="1700" b="1" dirty="0">
                <a:ea typeface="+mn-lt"/>
                <a:cs typeface="+mn-lt"/>
              </a:rPr>
              <a:t>population</a:t>
            </a:r>
            <a:r>
              <a:rPr lang="en-US" sz="1700" dirty="0">
                <a:ea typeface="+mn-lt"/>
                <a:cs typeface="+mn-lt"/>
              </a:rPr>
              <a:t> are potentially at health risk due to no or limited access to good-quality drinking water.</a:t>
            </a:r>
          </a:p>
        </p:txBody>
      </p:sp>
      <p:sp>
        <p:nvSpPr>
          <p:cNvPr id="11" name="TextBox 10">
            <a:extLst>
              <a:ext uri="{FF2B5EF4-FFF2-40B4-BE49-F238E27FC236}">
                <a16:creationId xmlns:a16="http://schemas.microsoft.com/office/drawing/2014/main" id="{90C1D886-40D1-7A59-9816-375588624C87}"/>
              </a:ext>
            </a:extLst>
          </p:cNvPr>
          <p:cNvSpPr txBox="1"/>
          <p:nvPr/>
        </p:nvSpPr>
        <p:spPr>
          <a:xfrm>
            <a:off x="1190537" y="2589455"/>
            <a:ext cx="17584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1.5 % </a:t>
            </a:r>
          </a:p>
        </p:txBody>
      </p:sp>
      <p:sp>
        <p:nvSpPr>
          <p:cNvPr id="13" name="TextBox 12">
            <a:extLst>
              <a:ext uri="{FF2B5EF4-FFF2-40B4-BE49-F238E27FC236}">
                <a16:creationId xmlns:a16="http://schemas.microsoft.com/office/drawing/2014/main" id="{CB017687-851C-8165-28BC-7A1AAF9629F8}"/>
              </a:ext>
            </a:extLst>
          </p:cNvPr>
          <p:cNvSpPr txBox="1"/>
          <p:nvPr/>
        </p:nvSpPr>
        <p:spPr>
          <a:xfrm>
            <a:off x="1207476" y="3357355"/>
            <a:ext cx="17584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5.1 % </a:t>
            </a:r>
          </a:p>
        </p:txBody>
      </p:sp>
      <p:grpSp>
        <p:nvGrpSpPr>
          <p:cNvPr id="6" name="Group 5">
            <a:extLst>
              <a:ext uri="{FF2B5EF4-FFF2-40B4-BE49-F238E27FC236}">
                <a16:creationId xmlns:a16="http://schemas.microsoft.com/office/drawing/2014/main" id="{C6A7478A-2632-0BBC-80E5-248F028CBA0B}"/>
              </a:ext>
            </a:extLst>
          </p:cNvPr>
          <p:cNvGrpSpPr/>
          <p:nvPr/>
        </p:nvGrpSpPr>
        <p:grpSpPr>
          <a:xfrm>
            <a:off x="3841" y="2561"/>
            <a:ext cx="12171220" cy="6830033"/>
            <a:chOff x="46972" y="31315"/>
            <a:chExt cx="18209712" cy="10208712"/>
          </a:xfrm>
        </p:grpSpPr>
        <p:sp>
          <p:nvSpPr>
            <p:cNvPr id="3" name="Rectangle 2">
              <a:extLst>
                <a:ext uri="{FF2B5EF4-FFF2-40B4-BE49-F238E27FC236}">
                  <a16:creationId xmlns:a16="http://schemas.microsoft.com/office/drawing/2014/main" id="{3BA4DECE-12C1-E603-3D42-9CDE7B613186}"/>
                </a:ext>
              </a:extLst>
            </p:cNvPr>
            <p:cNvSpPr/>
            <p:nvPr/>
          </p:nvSpPr>
          <p:spPr>
            <a:xfrm>
              <a:off x="46972" y="31315"/>
              <a:ext cx="18209712" cy="10208712"/>
            </a:xfrm>
            <a:prstGeom prst="rect">
              <a:avLst/>
            </a:prstGeom>
            <a:noFill/>
            <a:ln w="57150">
              <a:solidFill>
                <a:srgbClr val="0095DB"/>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D3D8B98A-D759-18EF-C103-943D29B0A3ED}"/>
                </a:ext>
              </a:extLst>
            </p:cNvPr>
            <p:cNvSpPr/>
            <p:nvPr/>
          </p:nvSpPr>
          <p:spPr>
            <a:xfrm>
              <a:off x="187889" y="180434"/>
              <a:ext cx="17912219" cy="9932662"/>
            </a:xfrm>
            <a:prstGeom prst="rect">
              <a:avLst/>
            </a:prstGeom>
            <a:noFill/>
            <a:ln w="5715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grpSp>
      <p:sp>
        <p:nvSpPr>
          <p:cNvPr id="2" name="TextBox 1">
            <a:extLst>
              <a:ext uri="{FF2B5EF4-FFF2-40B4-BE49-F238E27FC236}">
                <a16:creationId xmlns:a16="http://schemas.microsoft.com/office/drawing/2014/main" id="{B0926367-816F-671F-94FE-4B390CB200CB}"/>
              </a:ext>
            </a:extLst>
          </p:cNvPr>
          <p:cNvSpPr txBox="1"/>
          <p:nvPr/>
        </p:nvSpPr>
        <p:spPr>
          <a:xfrm>
            <a:off x="1207476" y="5258092"/>
            <a:ext cx="9457425"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700" dirty="0">
                <a:cs typeface="Segoe UI"/>
              </a:rPr>
              <a:t>Lack of access to water and sanitation remains mainly an issue for people experiencing severe forms of poverty or deprivation, such as homeless people and rough sleepers or marginalised communities, for example Roma. </a:t>
            </a:r>
            <a:r>
              <a:rPr lang="en-US" sz="1700" dirty="0">
                <a:cs typeface="Segoe UI"/>
              </a:rPr>
              <a:t>​</a:t>
            </a:r>
          </a:p>
        </p:txBody>
      </p:sp>
      <p:sp>
        <p:nvSpPr>
          <p:cNvPr id="7" name="TextBox 6">
            <a:extLst>
              <a:ext uri="{FF2B5EF4-FFF2-40B4-BE49-F238E27FC236}">
                <a16:creationId xmlns:a16="http://schemas.microsoft.com/office/drawing/2014/main" id="{5CB3C5B4-C6AE-AD94-8757-B757948CEF98}"/>
              </a:ext>
            </a:extLst>
          </p:cNvPr>
          <p:cNvSpPr txBox="1"/>
          <p:nvPr/>
        </p:nvSpPr>
        <p:spPr>
          <a:xfrm>
            <a:off x="1688977" y="4191781"/>
            <a:ext cx="17584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dirty="0">
                <a:solidFill>
                  <a:srgbClr val="0070C0"/>
                </a:solidFill>
              </a:rPr>
              <a:t>4 % </a:t>
            </a:r>
          </a:p>
        </p:txBody>
      </p:sp>
    </p:spTree>
    <p:extLst>
      <p:ext uri="{BB962C8B-B14F-4D97-AF65-F5344CB8AC3E}">
        <p14:creationId xmlns:p14="http://schemas.microsoft.com/office/powerpoint/2010/main" val="126759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3d5684-c98a-47e4-8ac6-037ce54e6ffc">
      <Terms xmlns="http://schemas.microsoft.com/office/infopath/2007/PartnerControls"/>
    </lcf76f155ced4ddcb4097134ff3c332f>
    <TaxCatchAll xmlns="54c7e114-63e9-4845-99f0-558d34a78a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ABDC4FDD96334895BBEDA1FF0D3846" ma:contentTypeVersion="20" ma:contentTypeDescription="Create a new document." ma:contentTypeScope="" ma:versionID="7e2508247fb413ee8cd095f8e33885a4">
  <xsd:schema xmlns:xsd="http://www.w3.org/2001/XMLSchema" xmlns:xs="http://www.w3.org/2001/XMLSchema" xmlns:p="http://schemas.microsoft.com/office/2006/metadata/properties" xmlns:ns2="54c7e114-63e9-4845-99f0-558d34a78a4c" xmlns:ns3="e43d5684-c98a-47e4-8ac6-037ce54e6ffc" targetNamespace="http://schemas.microsoft.com/office/2006/metadata/properties" ma:root="true" ma:fieldsID="9d369bde8fd183506530871c96b0e013" ns2:_="" ns3:_="">
    <xsd:import namespace="54c7e114-63e9-4845-99f0-558d34a78a4c"/>
    <xsd:import namespace="e43d5684-c98a-47e4-8ac6-037ce54e6ff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7e114-63e9-4845-99f0-558d34a78a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ad3c8917-141b-4337-afc0-e55bf99fa840}" ma:internalName="TaxCatchAll" ma:showField="CatchAllData" ma:web="54c7e114-63e9-4845-99f0-558d34a78a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3d5684-c98a-47e4-8ac6-037ce54e6ff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7b8b9d2-9d3a-4a2b-b446-7cdc230c21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43C4B2-ABC9-46F8-B143-52D4A4F42AA8}">
  <ds:schemaRefs>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e43d5684-c98a-47e4-8ac6-037ce54e6ffc"/>
    <ds:schemaRef ds:uri="54c7e114-63e9-4845-99f0-558d34a78a4c"/>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63D3B0DB-EDEF-4A85-8144-D4042FBF2F46}">
  <ds:schemaRefs>
    <ds:schemaRef ds:uri="http://schemas.microsoft.com/sharepoint/v3/contenttype/forms"/>
  </ds:schemaRefs>
</ds:datastoreItem>
</file>

<file path=customXml/itemProps3.xml><?xml version="1.0" encoding="utf-8"?>
<ds:datastoreItem xmlns:ds="http://schemas.openxmlformats.org/officeDocument/2006/customXml" ds:itemID="{3F39263E-B680-47E6-AF03-E367B69D65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7e114-63e9-4845-99f0-558d34a78a4c"/>
    <ds:schemaRef ds:uri="e43d5684-c98a-47e4-8ac6-037ce54e6f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7045</TotalTime>
  <Words>3308</Words>
  <Application>Microsoft Office PowerPoint</Application>
  <PresentationFormat>Widescreen</PresentationFormat>
  <Paragraphs>232</Paragraphs>
  <Slides>18</Slides>
  <Notes>12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Aptos Display</vt:lpstr>
      <vt:lpstr>Arial</vt:lpstr>
      <vt:lpstr>Courier New</vt:lpstr>
      <vt:lpstr>Poppins</vt:lpstr>
      <vt:lpstr>Poppins Bold</vt:lpstr>
      <vt:lpstr>Poppins Semi-Bold</vt:lpstr>
      <vt:lpstr>Segoe UI</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Annika Sparrer</cp:lastModifiedBy>
  <cp:revision>961</cp:revision>
  <dcterms:created xsi:type="dcterms:W3CDTF">2013-07-15T20:26:40Z</dcterms:created>
  <dcterms:modified xsi:type="dcterms:W3CDTF">2024-05-15T20:08:42Z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0x0101002FABDC4FDD96334895BBEDA1FF0D3846</vt:lpwstr>
  </property>
  <property fmtid="{D5CDD505-2E9C-101B-9397-08002B2CF9AE}" pid="3" name="MediaServiceImageTags">
    <vt:lpwstr/>
  </property>
</Properties>
</file>