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notesSlides/notesSlide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4"/>
  </p:sldMasterIdLst>
  <p:notesMasterIdLst>
    <p:notesMasterId r:id="rId21"/>
  </p:notesMasterIdLst>
  <p:sldIdLst>
    <p:sldId id="258" r:id="rId5"/>
    <p:sldId id="278" r:id="rId6"/>
    <p:sldId id="281" r:id="rId7"/>
    <p:sldId id="279" r:id="rId8"/>
    <p:sldId id="283" r:id="rId9"/>
    <p:sldId id="284" r:id="rId10"/>
    <p:sldId id="301" r:id="rId11"/>
    <p:sldId id="291" r:id="rId12"/>
    <p:sldId id="293" r:id="rId13"/>
    <p:sldId id="295" r:id="rId14"/>
    <p:sldId id="296" r:id="rId15"/>
    <p:sldId id="297" r:id="rId16"/>
    <p:sldId id="298" r:id="rId17"/>
    <p:sldId id="303" r:id="rId18"/>
    <p:sldId id="302" r:id="rId19"/>
    <p:sldId id="304" r:id="rId2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8286C2-B9AB-40C7-8FAF-2C28583AA16A}" v="54" dt="2024-05-13T14:20:20.8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22" autoAdjust="0"/>
    <p:restoredTop sz="89732" autoAdjust="0"/>
  </p:normalViewPr>
  <p:slideViewPr>
    <p:cSldViewPr snapToGrid="0">
      <p:cViewPr varScale="1">
        <p:scale>
          <a:sx n="74" d="100"/>
          <a:sy n="74" d="100"/>
        </p:scale>
        <p:origin x="82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1.bin"/></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2.bin"/></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2.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embeddings/oleObject3.bin"/></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embeddings/oleObject4.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MWB!$AA$18</c:f>
              <c:strCache>
                <c:ptCount val="1"/>
                <c:pt idx="0">
                  <c:v>Risk of depression</c:v>
                </c:pt>
              </c:strCache>
            </c:strRef>
          </c:tx>
          <c:spPr>
            <a:solidFill>
              <a:schemeClr val="accent2"/>
            </a:solidFill>
            <a:ln>
              <a:noFill/>
            </a:ln>
            <a:effectLst/>
          </c:spPr>
          <c:invertIfNegative val="0"/>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1-A075-45A4-8A32-4C0D6FB0DF1C}"/>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3-A075-45A4-8A32-4C0D6FB0DF1C}"/>
              </c:ext>
            </c:extLst>
          </c:dPt>
          <c:dPt>
            <c:idx val="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5-A075-45A4-8A32-4C0D6FB0DF1C}"/>
              </c:ext>
            </c:extLst>
          </c:dPt>
          <c:dPt>
            <c:idx val="4"/>
            <c:invertIfNegative val="0"/>
            <c:bubble3D val="0"/>
            <c:spPr>
              <a:solidFill>
                <a:schemeClr val="accent6"/>
              </a:solidFill>
              <a:ln>
                <a:noFill/>
              </a:ln>
              <a:effectLst/>
            </c:spPr>
            <c:extLst>
              <c:ext xmlns:c16="http://schemas.microsoft.com/office/drawing/2014/chart" uri="{C3380CC4-5D6E-409C-BE32-E72D297353CC}">
                <c16:uniqueId val="{00000007-A075-45A4-8A32-4C0D6FB0DF1C}"/>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MWB!$Z$19:$Z$23</c:f>
              <c:strCache>
                <c:ptCount val="5"/>
                <c:pt idx="0">
                  <c:v>Very likely</c:v>
                </c:pt>
                <c:pt idx="1">
                  <c:v>Rather likely</c:v>
                </c:pt>
                <c:pt idx="2">
                  <c:v>Neither likely nor unlikely</c:v>
                </c:pt>
                <c:pt idx="3">
                  <c:v>Rather unlikely </c:v>
                </c:pt>
                <c:pt idx="4">
                  <c:v>Very unlikely</c:v>
                </c:pt>
              </c:strCache>
            </c:strRef>
          </c:cat>
          <c:val>
            <c:numRef>
              <c:f>MWB!$AA$19:$AA$23</c:f>
              <c:numCache>
                <c:formatCode>0%</c:formatCode>
                <c:ptCount val="5"/>
                <c:pt idx="0">
                  <c:v>0.67183115673191396</c:v>
                </c:pt>
                <c:pt idx="1">
                  <c:v>0.75717129931954996</c:v>
                </c:pt>
                <c:pt idx="2">
                  <c:v>0.69325225596090101</c:v>
                </c:pt>
                <c:pt idx="3">
                  <c:v>0.54455777506695402</c:v>
                </c:pt>
                <c:pt idx="4">
                  <c:v>0.41346980907602399</c:v>
                </c:pt>
              </c:numCache>
            </c:numRef>
          </c:val>
          <c:extLst>
            <c:ext xmlns:c16="http://schemas.microsoft.com/office/drawing/2014/chart" uri="{C3380CC4-5D6E-409C-BE32-E72D297353CC}">
              <c16:uniqueId val="{00000008-A075-45A4-8A32-4C0D6FB0DF1C}"/>
            </c:ext>
          </c:extLst>
        </c:ser>
        <c:dLbls>
          <c:dLblPos val="outEnd"/>
          <c:showLegendKey val="0"/>
          <c:showVal val="1"/>
          <c:showCatName val="0"/>
          <c:showSerName val="0"/>
          <c:showPercent val="0"/>
          <c:showBubbleSize val="0"/>
        </c:dLbls>
        <c:gapWidth val="107"/>
        <c:axId val="1347112080"/>
        <c:axId val="1347110000"/>
      </c:barChart>
      <c:catAx>
        <c:axId val="1347112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47110000"/>
        <c:crosses val="autoZero"/>
        <c:auto val="1"/>
        <c:lblAlgn val="ctr"/>
        <c:lblOffset val="100"/>
        <c:noMultiLvlLbl val="0"/>
      </c:catAx>
      <c:valAx>
        <c:axId val="13471100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47112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967986093053559E-2"/>
          <c:y val="1.6528821829466064E-2"/>
          <c:w val="0.78740809063732065"/>
          <c:h val="0.89708601764274898"/>
        </c:manualLayout>
      </c:layout>
      <c:barChart>
        <c:barDir val="col"/>
        <c:grouping val="percentStacked"/>
        <c:varyColors val="0"/>
        <c:ser>
          <c:idx val="0"/>
          <c:order val="0"/>
          <c:tx>
            <c:strRef>
              <c:f>socex!$B$8</c:f>
              <c:strCache>
                <c:ptCount val="1"/>
                <c:pt idx="0">
                  <c:v>Strongly agree</c:v>
                </c:pt>
              </c:strCache>
            </c:strRef>
          </c:tx>
          <c:spPr>
            <a:solidFill>
              <a:schemeClr val="accent2"/>
            </a:solidFill>
            <a:ln>
              <a:noFill/>
            </a:ln>
            <a:effectLst/>
          </c:spPr>
          <c:invertIfNegative val="0"/>
          <c:cat>
            <c:strRef>
              <c:f>socex!$A$9:$A$14</c:f>
              <c:strCache>
                <c:ptCount val="6"/>
                <c:pt idx="0">
                  <c:v>Unemployed</c:v>
                </c:pt>
                <c:pt idx="1">
                  <c:v>Very likely</c:v>
                </c:pt>
                <c:pt idx="2">
                  <c:v>Rather likely</c:v>
                </c:pt>
                <c:pt idx="3">
                  <c:v>Neither likely nor unlikely</c:v>
                </c:pt>
                <c:pt idx="4">
                  <c:v>Rather unlikely </c:v>
                </c:pt>
                <c:pt idx="5">
                  <c:v>Very unlikely</c:v>
                </c:pt>
              </c:strCache>
            </c:strRef>
          </c:cat>
          <c:val>
            <c:numRef>
              <c:f>socex!$B$9:$B$14</c:f>
              <c:numCache>
                <c:formatCode>0%</c:formatCode>
                <c:ptCount val="6"/>
                <c:pt idx="0">
                  <c:v>0.1557313310868729</c:v>
                </c:pt>
                <c:pt idx="1">
                  <c:v>0.1574067590304061</c:v>
                </c:pt>
                <c:pt idx="2">
                  <c:v>0.13709143546884775</c:v>
                </c:pt>
                <c:pt idx="3">
                  <c:v>7.1238938617486397E-2</c:v>
                </c:pt>
                <c:pt idx="4">
                  <c:v>4.6259363395252516E-2</c:v>
                </c:pt>
                <c:pt idx="5">
                  <c:v>4.1177296069948639E-2</c:v>
                </c:pt>
              </c:numCache>
            </c:numRef>
          </c:val>
          <c:extLst>
            <c:ext xmlns:c16="http://schemas.microsoft.com/office/drawing/2014/chart" uri="{C3380CC4-5D6E-409C-BE32-E72D297353CC}">
              <c16:uniqueId val="{00000000-0471-4C7A-B1BA-35B37C72F4A8}"/>
            </c:ext>
          </c:extLst>
        </c:ser>
        <c:ser>
          <c:idx val="1"/>
          <c:order val="1"/>
          <c:tx>
            <c:strRef>
              <c:f>socex!$C$8</c:f>
              <c:strCache>
                <c:ptCount val="1"/>
                <c:pt idx="0">
                  <c:v>Rather agree</c:v>
                </c:pt>
              </c:strCache>
            </c:strRef>
          </c:tx>
          <c:spPr>
            <a:solidFill>
              <a:schemeClr val="accent2">
                <a:lumMod val="60000"/>
                <a:lumOff val="40000"/>
              </a:schemeClr>
            </a:solidFill>
            <a:ln>
              <a:noFill/>
            </a:ln>
            <a:effectLst/>
          </c:spPr>
          <c:invertIfNegative val="0"/>
          <c:cat>
            <c:strRef>
              <c:f>socex!$A$9:$A$14</c:f>
              <c:strCache>
                <c:ptCount val="6"/>
                <c:pt idx="0">
                  <c:v>Unemployed</c:v>
                </c:pt>
                <c:pt idx="1">
                  <c:v>Very likely</c:v>
                </c:pt>
                <c:pt idx="2">
                  <c:v>Rather likely</c:v>
                </c:pt>
                <c:pt idx="3">
                  <c:v>Neither likely nor unlikely</c:v>
                </c:pt>
                <c:pt idx="4">
                  <c:v>Rather unlikely </c:v>
                </c:pt>
                <c:pt idx="5">
                  <c:v>Very unlikely</c:v>
                </c:pt>
              </c:strCache>
            </c:strRef>
          </c:cat>
          <c:val>
            <c:numRef>
              <c:f>socex!$C$9:$C$14</c:f>
              <c:numCache>
                <c:formatCode>0%</c:formatCode>
                <c:ptCount val="6"/>
                <c:pt idx="0">
                  <c:v>0.26325786823194741</c:v>
                </c:pt>
                <c:pt idx="1">
                  <c:v>0.24385979991053919</c:v>
                </c:pt>
                <c:pt idx="2">
                  <c:v>0.20062748188085139</c:v>
                </c:pt>
                <c:pt idx="3">
                  <c:v>0.19952484652592359</c:v>
                </c:pt>
                <c:pt idx="4">
                  <c:v>0.14455076298377476</c:v>
                </c:pt>
                <c:pt idx="5">
                  <c:v>9.1491071172159225E-2</c:v>
                </c:pt>
              </c:numCache>
            </c:numRef>
          </c:val>
          <c:extLst>
            <c:ext xmlns:c16="http://schemas.microsoft.com/office/drawing/2014/chart" uri="{C3380CC4-5D6E-409C-BE32-E72D297353CC}">
              <c16:uniqueId val="{00000001-0471-4C7A-B1BA-35B37C72F4A8}"/>
            </c:ext>
          </c:extLst>
        </c:ser>
        <c:ser>
          <c:idx val="2"/>
          <c:order val="2"/>
          <c:tx>
            <c:strRef>
              <c:f>socex!$D$8</c:f>
              <c:strCache>
                <c:ptCount val="1"/>
                <c:pt idx="0">
                  <c:v>Neither agree nor disagree</c:v>
                </c:pt>
              </c:strCache>
            </c:strRef>
          </c:tx>
          <c:spPr>
            <a:solidFill>
              <a:schemeClr val="accent3"/>
            </a:solidFill>
            <a:ln>
              <a:noFill/>
            </a:ln>
            <a:effectLst/>
          </c:spPr>
          <c:invertIfNegative val="0"/>
          <c:cat>
            <c:strRef>
              <c:f>socex!$A$9:$A$14</c:f>
              <c:strCache>
                <c:ptCount val="6"/>
                <c:pt idx="0">
                  <c:v>Unemployed</c:v>
                </c:pt>
                <c:pt idx="1">
                  <c:v>Very likely</c:v>
                </c:pt>
                <c:pt idx="2">
                  <c:v>Rather likely</c:v>
                </c:pt>
                <c:pt idx="3">
                  <c:v>Neither likely nor unlikely</c:v>
                </c:pt>
                <c:pt idx="4">
                  <c:v>Rather unlikely </c:v>
                </c:pt>
                <c:pt idx="5">
                  <c:v>Very unlikely</c:v>
                </c:pt>
              </c:strCache>
            </c:strRef>
          </c:cat>
          <c:val>
            <c:numRef>
              <c:f>socex!$D$9:$D$14</c:f>
              <c:numCache>
                <c:formatCode>0%</c:formatCode>
                <c:ptCount val="6"/>
                <c:pt idx="0">
                  <c:v>0.31653445929576812</c:v>
                </c:pt>
                <c:pt idx="1">
                  <c:v>0.24215500880568022</c:v>
                </c:pt>
                <c:pt idx="2">
                  <c:v>0.39213007921902593</c:v>
                </c:pt>
                <c:pt idx="3">
                  <c:v>0.38706352442481162</c:v>
                </c:pt>
                <c:pt idx="4">
                  <c:v>0.31201444969531289</c:v>
                </c:pt>
                <c:pt idx="5">
                  <c:v>0.21188223407706394</c:v>
                </c:pt>
              </c:numCache>
            </c:numRef>
          </c:val>
          <c:extLst>
            <c:ext xmlns:c16="http://schemas.microsoft.com/office/drawing/2014/chart" uri="{C3380CC4-5D6E-409C-BE32-E72D297353CC}">
              <c16:uniqueId val="{00000002-0471-4C7A-B1BA-35B37C72F4A8}"/>
            </c:ext>
          </c:extLst>
        </c:ser>
        <c:ser>
          <c:idx val="3"/>
          <c:order val="3"/>
          <c:tx>
            <c:strRef>
              <c:f>socex!$E$8</c:f>
              <c:strCache>
                <c:ptCount val="1"/>
                <c:pt idx="0">
                  <c:v>Rather disagree</c:v>
                </c:pt>
              </c:strCache>
            </c:strRef>
          </c:tx>
          <c:spPr>
            <a:solidFill>
              <a:schemeClr val="accent6">
                <a:lumMod val="60000"/>
                <a:lumOff val="40000"/>
              </a:schemeClr>
            </a:solidFill>
            <a:ln>
              <a:noFill/>
            </a:ln>
            <a:effectLst/>
          </c:spPr>
          <c:invertIfNegative val="0"/>
          <c:cat>
            <c:strRef>
              <c:f>socex!$A$9:$A$14</c:f>
              <c:strCache>
                <c:ptCount val="6"/>
                <c:pt idx="0">
                  <c:v>Unemployed</c:v>
                </c:pt>
                <c:pt idx="1">
                  <c:v>Very likely</c:v>
                </c:pt>
                <c:pt idx="2">
                  <c:v>Rather likely</c:v>
                </c:pt>
                <c:pt idx="3">
                  <c:v>Neither likely nor unlikely</c:v>
                </c:pt>
                <c:pt idx="4">
                  <c:v>Rather unlikely </c:v>
                </c:pt>
                <c:pt idx="5">
                  <c:v>Very unlikely</c:v>
                </c:pt>
              </c:strCache>
            </c:strRef>
          </c:cat>
          <c:val>
            <c:numRef>
              <c:f>socex!$E$9:$E$14</c:f>
              <c:numCache>
                <c:formatCode>0%</c:formatCode>
                <c:ptCount val="6"/>
                <c:pt idx="0">
                  <c:v>0.18928992918479273</c:v>
                </c:pt>
                <c:pt idx="1">
                  <c:v>0.21965800530286644</c:v>
                </c:pt>
                <c:pt idx="2">
                  <c:v>0.2003397783716154</c:v>
                </c:pt>
                <c:pt idx="3">
                  <c:v>0.22894810041264313</c:v>
                </c:pt>
                <c:pt idx="4">
                  <c:v>0.33108373977029998</c:v>
                </c:pt>
                <c:pt idx="5">
                  <c:v>0.30628174284425985</c:v>
                </c:pt>
              </c:numCache>
            </c:numRef>
          </c:val>
          <c:extLst>
            <c:ext xmlns:c16="http://schemas.microsoft.com/office/drawing/2014/chart" uri="{C3380CC4-5D6E-409C-BE32-E72D297353CC}">
              <c16:uniqueId val="{00000003-0471-4C7A-B1BA-35B37C72F4A8}"/>
            </c:ext>
          </c:extLst>
        </c:ser>
        <c:ser>
          <c:idx val="4"/>
          <c:order val="4"/>
          <c:tx>
            <c:strRef>
              <c:f>socex!$F$8</c:f>
              <c:strCache>
                <c:ptCount val="1"/>
                <c:pt idx="0">
                  <c:v>Strongly disagree</c:v>
                </c:pt>
              </c:strCache>
            </c:strRef>
          </c:tx>
          <c:spPr>
            <a:solidFill>
              <a:schemeClr val="accent6"/>
            </a:solidFill>
            <a:ln>
              <a:noFill/>
            </a:ln>
            <a:effectLst/>
          </c:spPr>
          <c:invertIfNegative val="0"/>
          <c:cat>
            <c:strRef>
              <c:f>socex!$A$9:$A$14</c:f>
              <c:strCache>
                <c:ptCount val="6"/>
                <c:pt idx="0">
                  <c:v>Unemployed</c:v>
                </c:pt>
                <c:pt idx="1">
                  <c:v>Very likely</c:v>
                </c:pt>
                <c:pt idx="2">
                  <c:v>Rather likely</c:v>
                </c:pt>
                <c:pt idx="3">
                  <c:v>Neither likely nor unlikely</c:v>
                </c:pt>
                <c:pt idx="4">
                  <c:v>Rather unlikely </c:v>
                </c:pt>
                <c:pt idx="5">
                  <c:v>Very unlikely</c:v>
                </c:pt>
              </c:strCache>
            </c:strRef>
          </c:cat>
          <c:val>
            <c:numRef>
              <c:f>socex!$F$9:$F$14</c:f>
              <c:numCache>
                <c:formatCode>0%</c:formatCode>
                <c:ptCount val="6"/>
                <c:pt idx="0">
                  <c:v>7.5186412200618891E-2</c:v>
                </c:pt>
                <c:pt idx="1">
                  <c:v>0.13692042695050807</c:v>
                </c:pt>
                <c:pt idx="2">
                  <c:v>6.9811225059659601E-2</c:v>
                </c:pt>
                <c:pt idx="3">
                  <c:v>0.11322459001913515</c:v>
                </c:pt>
                <c:pt idx="4">
                  <c:v>0.16609168415535991</c:v>
                </c:pt>
                <c:pt idx="5">
                  <c:v>0.34916765583656828</c:v>
                </c:pt>
              </c:numCache>
            </c:numRef>
          </c:val>
          <c:extLst>
            <c:ext xmlns:c16="http://schemas.microsoft.com/office/drawing/2014/chart" uri="{C3380CC4-5D6E-409C-BE32-E72D297353CC}">
              <c16:uniqueId val="{00000004-0471-4C7A-B1BA-35B37C72F4A8}"/>
            </c:ext>
          </c:extLst>
        </c:ser>
        <c:dLbls>
          <c:showLegendKey val="0"/>
          <c:showVal val="0"/>
          <c:showCatName val="0"/>
          <c:showSerName val="0"/>
          <c:showPercent val="0"/>
          <c:showBubbleSize val="0"/>
        </c:dLbls>
        <c:gapWidth val="219"/>
        <c:overlap val="100"/>
        <c:axId val="1342052336"/>
        <c:axId val="1342053168"/>
      </c:barChart>
      <c:catAx>
        <c:axId val="1342052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42053168"/>
        <c:crosses val="autoZero"/>
        <c:auto val="1"/>
        <c:lblAlgn val="ctr"/>
        <c:lblOffset val="100"/>
        <c:noMultiLvlLbl val="0"/>
      </c:catAx>
      <c:valAx>
        <c:axId val="134205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4205233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'[LWC calcs.xlsx]trustp'!$B$45</c:f>
              <c:strCache>
                <c:ptCount val="1"/>
                <c:pt idx="0">
                  <c:v>Estimate</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0F16-4542-B5F2-BCEAE3F304F7}"/>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0F16-4542-B5F2-BCEAE3F304F7}"/>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0F16-4542-B5F2-BCEAE3F304F7}"/>
              </c:ext>
            </c:extLst>
          </c:dPt>
          <c:dPt>
            <c:idx val="3"/>
            <c:invertIfNegative val="0"/>
            <c:bubble3D val="0"/>
            <c:spPr>
              <a:solidFill>
                <a:schemeClr val="bg1">
                  <a:lumMod val="75000"/>
                </a:schemeClr>
              </a:solidFill>
              <a:ln>
                <a:noFill/>
              </a:ln>
              <a:effectLst/>
            </c:spPr>
            <c:extLst>
              <c:ext xmlns:c16="http://schemas.microsoft.com/office/drawing/2014/chart" uri="{C3380CC4-5D6E-409C-BE32-E72D297353CC}">
                <c16:uniqueId val="{00000007-0F16-4542-B5F2-BCEAE3F304F7}"/>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9-0F16-4542-B5F2-BCEAE3F304F7}"/>
              </c:ext>
            </c:extLst>
          </c:dPt>
          <c:dPt>
            <c:idx val="6"/>
            <c:invertIfNegative val="0"/>
            <c:bubble3D val="0"/>
            <c:spPr>
              <a:solidFill>
                <a:schemeClr val="bg1">
                  <a:lumMod val="75000"/>
                </a:schemeClr>
              </a:solidFill>
              <a:ln>
                <a:noFill/>
              </a:ln>
              <a:effectLst/>
            </c:spPr>
            <c:extLst>
              <c:ext xmlns:c16="http://schemas.microsoft.com/office/drawing/2014/chart" uri="{C3380CC4-5D6E-409C-BE32-E72D297353CC}">
                <c16:uniqueId val="{0000000B-0F16-4542-B5F2-BCEAE3F304F7}"/>
              </c:ext>
            </c:extLst>
          </c:dPt>
          <c:dPt>
            <c:idx val="7"/>
            <c:invertIfNegative val="0"/>
            <c:bubble3D val="0"/>
            <c:spPr>
              <a:solidFill>
                <a:schemeClr val="bg1">
                  <a:lumMod val="75000"/>
                </a:schemeClr>
              </a:solidFill>
              <a:ln>
                <a:noFill/>
              </a:ln>
              <a:effectLst/>
            </c:spPr>
            <c:extLst>
              <c:ext xmlns:c16="http://schemas.microsoft.com/office/drawing/2014/chart" uri="{C3380CC4-5D6E-409C-BE32-E72D297353CC}">
                <c16:uniqueId val="{0000000D-0F16-4542-B5F2-BCEAE3F304F7}"/>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F-0F16-4542-B5F2-BCEAE3F304F7}"/>
              </c:ext>
            </c:extLst>
          </c:dPt>
          <c:dPt>
            <c:idx val="9"/>
            <c:invertIfNegative val="0"/>
            <c:bubble3D val="0"/>
            <c:spPr>
              <a:solidFill>
                <a:schemeClr val="accent1"/>
              </a:solidFill>
              <a:ln>
                <a:noFill/>
              </a:ln>
              <a:effectLst/>
            </c:spPr>
            <c:extLst>
              <c:ext xmlns:c16="http://schemas.microsoft.com/office/drawing/2014/chart" uri="{C3380CC4-5D6E-409C-BE32-E72D297353CC}">
                <c16:uniqueId val="{00000011-0F16-4542-B5F2-BCEAE3F304F7}"/>
              </c:ext>
            </c:extLst>
          </c:dPt>
          <c:dPt>
            <c:idx val="10"/>
            <c:invertIfNegative val="0"/>
            <c:bubble3D val="0"/>
            <c:spPr>
              <a:solidFill>
                <a:schemeClr val="bg1">
                  <a:lumMod val="75000"/>
                </a:schemeClr>
              </a:solidFill>
              <a:ln>
                <a:noFill/>
              </a:ln>
              <a:effectLst/>
            </c:spPr>
            <c:extLst>
              <c:ext xmlns:c16="http://schemas.microsoft.com/office/drawing/2014/chart" uri="{C3380CC4-5D6E-409C-BE32-E72D297353CC}">
                <c16:uniqueId val="{00000013-0F16-4542-B5F2-BCEAE3F304F7}"/>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15-0F16-4542-B5F2-BCEAE3F304F7}"/>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17-0F16-4542-B5F2-BCEAE3F304F7}"/>
              </c:ext>
            </c:extLst>
          </c:dPt>
          <c:dPt>
            <c:idx val="13"/>
            <c:invertIfNegative val="0"/>
            <c:bubble3D val="0"/>
            <c:spPr>
              <a:solidFill>
                <a:schemeClr val="accent1"/>
              </a:solidFill>
              <a:ln>
                <a:noFill/>
              </a:ln>
              <a:effectLst/>
            </c:spPr>
            <c:extLst>
              <c:ext xmlns:c16="http://schemas.microsoft.com/office/drawing/2014/chart" uri="{C3380CC4-5D6E-409C-BE32-E72D297353CC}">
                <c16:uniqueId val="{00000019-0F16-4542-B5F2-BCEAE3F304F7}"/>
              </c:ext>
            </c:extLst>
          </c:dPt>
          <c:dPt>
            <c:idx val="14"/>
            <c:invertIfNegative val="0"/>
            <c:bubble3D val="0"/>
            <c:spPr>
              <a:solidFill>
                <a:schemeClr val="accent1"/>
              </a:solidFill>
              <a:ln>
                <a:noFill/>
              </a:ln>
              <a:effectLst/>
            </c:spPr>
            <c:extLst>
              <c:ext xmlns:c16="http://schemas.microsoft.com/office/drawing/2014/chart" uri="{C3380CC4-5D6E-409C-BE32-E72D297353CC}">
                <c16:uniqueId val="{0000001B-0F16-4542-B5F2-BCEAE3F304F7}"/>
              </c:ext>
            </c:extLst>
          </c:dPt>
          <c:dPt>
            <c:idx val="16"/>
            <c:invertIfNegative val="0"/>
            <c:bubble3D val="0"/>
            <c:spPr>
              <a:solidFill>
                <a:schemeClr val="accent1"/>
              </a:solidFill>
              <a:ln>
                <a:noFill/>
              </a:ln>
              <a:effectLst/>
            </c:spPr>
            <c:extLst>
              <c:ext xmlns:c16="http://schemas.microsoft.com/office/drawing/2014/chart" uri="{C3380CC4-5D6E-409C-BE32-E72D297353CC}">
                <c16:uniqueId val="{0000001D-0F16-4542-B5F2-BCEAE3F304F7}"/>
              </c:ext>
            </c:extLst>
          </c:dPt>
          <c:cat>
            <c:strRef>
              <c:f>'[LWC calcs.xlsx]trustp'!$A$46:$A$63</c:f>
              <c:strCache>
                <c:ptCount val="18"/>
                <c:pt idx="0">
                  <c:v>Age 18-29</c:v>
                </c:pt>
                <c:pt idx="1">
                  <c:v>Age 50-64</c:v>
                </c:pt>
                <c:pt idx="2">
                  <c:v>Age 65+</c:v>
                </c:pt>
                <c:pt idx="3">
                  <c:v>Women</c:v>
                </c:pt>
                <c:pt idx="4">
                  <c:v>Tertiary Education </c:v>
                </c:pt>
                <c:pt idx="5">
                  <c:v>Vocational Education</c:v>
                </c:pt>
                <c:pt idx="6">
                  <c:v>Married</c:v>
                </c:pt>
                <c:pt idx="7">
                  <c:v>Separated, divorced or widowed</c:v>
                </c:pt>
                <c:pt idx="8">
                  <c:v>Lowest income quintile</c:v>
                </c:pt>
                <c:pt idx="9">
                  <c:v>Second income quintile</c:v>
                </c:pt>
                <c:pt idx="10">
                  <c:v>Fourth income quintile</c:v>
                </c:pt>
                <c:pt idx="11">
                  <c:v>Highest income quintile</c:v>
                </c:pt>
                <c:pt idx="12">
                  <c:v>Working over 45 hours</c:v>
                </c:pt>
                <c:pt idx="13">
                  <c:v>Unemployed, looking for job</c:v>
                </c:pt>
                <c:pt idx="14">
                  <c:v>Unemployed, not looking for job</c:v>
                </c:pt>
                <c:pt idx="15">
                  <c:v>Housework</c:v>
                </c:pt>
                <c:pt idx="16">
                  <c:v>Limited Contract</c:v>
                </c:pt>
                <c:pt idx="17">
                  <c:v>No contract</c:v>
                </c:pt>
              </c:strCache>
            </c:strRef>
          </c:cat>
          <c:val>
            <c:numRef>
              <c:f>'[LWC calcs.xlsx]trustp'!$B$46:$B$63</c:f>
              <c:numCache>
                <c:formatCode>General</c:formatCode>
                <c:ptCount val="18"/>
                <c:pt idx="0">
                  <c:v>-0.05</c:v>
                </c:pt>
                <c:pt idx="1">
                  <c:v>0.14000000000000001</c:v>
                </c:pt>
                <c:pt idx="2">
                  <c:v>0.12</c:v>
                </c:pt>
                <c:pt idx="3">
                  <c:v>-0.03</c:v>
                </c:pt>
                <c:pt idx="4">
                  <c:v>0.71</c:v>
                </c:pt>
                <c:pt idx="5">
                  <c:v>0.24</c:v>
                </c:pt>
                <c:pt idx="6">
                  <c:v>-0.01</c:v>
                </c:pt>
                <c:pt idx="7">
                  <c:v>0.02</c:v>
                </c:pt>
                <c:pt idx="8">
                  <c:v>-0.27</c:v>
                </c:pt>
                <c:pt idx="9">
                  <c:v>-0.19</c:v>
                </c:pt>
                <c:pt idx="10">
                  <c:v>0.06</c:v>
                </c:pt>
                <c:pt idx="11">
                  <c:v>0.28999999999999998</c:v>
                </c:pt>
                <c:pt idx="12">
                  <c:v>-0.13</c:v>
                </c:pt>
                <c:pt idx="13">
                  <c:v>-0.2</c:v>
                </c:pt>
                <c:pt idx="14">
                  <c:v>-0.35</c:v>
                </c:pt>
                <c:pt idx="15">
                  <c:v>-0.17</c:v>
                </c:pt>
                <c:pt idx="16">
                  <c:v>-0.12</c:v>
                </c:pt>
                <c:pt idx="17">
                  <c:v>-0.3</c:v>
                </c:pt>
              </c:numCache>
            </c:numRef>
          </c:val>
          <c:extLst>
            <c:ext xmlns:c16="http://schemas.microsoft.com/office/drawing/2014/chart" uri="{C3380CC4-5D6E-409C-BE32-E72D297353CC}">
              <c16:uniqueId val="{0000001E-A51C-4A28-9490-468E12DDD524}"/>
            </c:ext>
          </c:extLst>
        </c:ser>
        <c:dLbls>
          <c:showLegendKey val="0"/>
          <c:showVal val="0"/>
          <c:showCatName val="0"/>
          <c:showSerName val="0"/>
          <c:showPercent val="0"/>
          <c:showBubbleSize val="0"/>
        </c:dLbls>
        <c:gapWidth val="182"/>
        <c:axId val="467284400"/>
        <c:axId val="467286064"/>
      </c:barChart>
      <c:catAx>
        <c:axId val="467284400"/>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286064"/>
        <c:crosses val="autoZero"/>
        <c:auto val="1"/>
        <c:lblAlgn val="ctr"/>
        <c:lblOffset val="100"/>
        <c:noMultiLvlLbl val="0"/>
      </c:catAx>
      <c:valAx>
        <c:axId val="4672860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284400"/>
        <c:crosses val="max"/>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1634-4253-B7C4-58D69DEDE6E8}"/>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1634-4253-B7C4-58D69DEDE6E8}"/>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1634-4253-B7C4-58D69DEDE6E8}"/>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1634-4253-B7C4-58D69DEDE6E8}"/>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9-1634-4253-B7C4-58D69DEDE6E8}"/>
              </c:ext>
            </c:extLst>
          </c:dPt>
          <c:dPt>
            <c:idx val="6"/>
            <c:invertIfNegative val="0"/>
            <c:bubble3D val="0"/>
            <c:spPr>
              <a:solidFill>
                <a:schemeClr val="bg1">
                  <a:lumMod val="75000"/>
                </a:schemeClr>
              </a:solidFill>
              <a:ln>
                <a:noFill/>
              </a:ln>
              <a:effectLst/>
            </c:spPr>
            <c:extLst>
              <c:ext xmlns:c16="http://schemas.microsoft.com/office/drawing/2014/chart" uri="{C3380CC4-5D6E-409C-BE32-E72D297353CC}">
                <c16:uniqueId val="{0000000B-1634-4253-B7C4-58D69DEDE6E8}"/>
              </c:ext>
            </c:extLst>
          </c:dPt>
          <c:dPt>
            <c:idx val="7"/>
            <c:invertIfNegative val="0"/>
            <c:bubble3D val="0"/>
            <c:spPr>
              <a:solidFill>
                <a:schemeClr val="bg1">
                  <a:lumMod val="75000"/>
                </a:schemeClr>
              </a:solidFill>
              <a:ln>
                <a:noFill/>
              </a:ln>
              <a:effectLst/>
            </c:spPr>
            <c:extLst>
              <c:ext xmlns:c16="http://schemas.microsoft.com/office/drawing/2014/chart" uri="{C3380CC4-5D6E-409C-BE32-E72D297353CC}">
                <c16:uniqueId val="{0000000D-1634-4253-B7C4-58D69DEDE6E8}"/>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F-1634-4253-B7C4-58D69DEDE6E8}"/>
              </c:ext>
            </c:extLst>
          </c:dPt>
          <c:dPt>
            <c:idx val="9"/>
            <c:invertIfNegative val="0"/>
            <c:bubble3D val="0"/>
            <c:spPr>
              <a:solidFill>
                <a:schemeClr val="accent1"/>
              </a:solidFill>
              <a:ln>
                <a:noFill/>
              </a:ln>
              <a:effectLst/>
            </c:spPr>
            <c:extLst>
              <c:ext xmlns:c16="http://schemas.microsoft.com/office/drawing/2014/chart" uri="{C3380CC4-5D6E-409C-BE32-E72D297353CC}">
                <c16:uniqueId val="{00000011-1634-4253-B7C4-58D69DEDE6E8}"/>
              </c:ext>
            </c:extLst>
          </c:dPt>
          <c:dPt>
            <c:idx val="10"/>
            <c:invertIfNegative val="0"/>
            <c:bubble3D val="0"/>
            <c:spPr>
              <a:solidFill>
                <a:schemeClr val="accent1"/>
              </a:solidFill>
              <a:ln>
                <a:noFill/>
              </a:ln>
              <a:effectLst/>
            </c:spPr>
            <c:extLst>
              <c:ext xmlns:c16="http://schemas.microsoft.com/office/drawing/2014/chart" uri="{C3380CC4-5D6E-409C-BE32-E72D297353CC}">
                <c16:uniqueId val="{00000013-1634-4253-B7C4-58D69DEDE6E8}"/>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15-1634-4253-B7C4-58D69DEDE6E8}"/>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17-1634-4253-B7C4-58D69DEDE6E8}"/>
              </c:ext>
            </c:extLst>
          </c:dPt>
          <c:dPt>
            <c:idx val="13"/>
            <c:invertIfNegative val="0"/>
            <c:bubble3D val="0"/>
            <c:spPr>
              <a:solidFill>
                <a:schemeClr val="accent1"/>
              </a:solidFill>
              <a:ln>
                <a:noFill/>
              </a:ln>
              <a:effectLst/>
            </c:spPr>
            <c:extLst>
              <c:ext xmlns:c16="http://schemas.microsoft.com/office/drawing/2014/chart" uri="{C3380CC4-5D6E-409C-BE32-E72D297353CC}">
                <c16:uniqueId val="{00000019-1634-4253-B7C4-58D69DEDE6E8}"/>
              </c:ext>
            </c:extLst>
          </c:dPt>
          <c:dPt>
            <c:idx val="14"/>
            <c:invertIfNegative val="0"/>
            <c:bubble3D val="0"/>
            <c:spPr>
              <a:solidFill>
                <a:schemeClr val="bg1">
                  <a:lumMod val="75000"/>
                </a:schemeClr>
              </a:solidFill>
              <a:ln>
                <a:noFill/>
              </a:ln>
              <a:effectLst/>
            </c:spPr>
            <c:extLst>
              <c:ext xmlns:c16="http://schemas.microsoft.com/office/drawing/2014/chart" uri="{C3380CC4-5D6E-409C-BE32-E72D297353CC}">
                <c16:uniqueId val="{0000001B-1634-4253-B7C4-58D69DEDE6E8}"/>
              </c:ext>
            </c:extLst>
          </c:dPt>
          <c:dPt>
            <c:idx val="15"/>
            <c:invertIfNegative val="0"/>
            <c:bubble3D val="0"/>
            <c:spPr>
              <a:solidFill>
                <a:schemeClr val="bg1">
                  <a:lumMod val="75000"/>
                </a:schemeClr>
              </a:solidFill>
              <a:ln>
                <a:noFill/>
              </a:ln>
              <a:effectLst/>
            </c:spPr>
            <c:extLst>
              <c:ext xmlns:c16="http://schemas.microsoft.com/office/drawing/2014/chart" uri="{C3380CC4-5D6E-409C-BE32-E72D297353CC}">
                <c16:uniqueId val="{0000001D-1634-4253-B7C4-58D69DEDE6E8}"/>
              </c:ext>
            </c:extLst>
          </c:dPt>
          <c:dPt>
            <c:idx val="16"/>
            <c:invertIfNegative val="0"/>
            <c:bubble3D val="0"/>
            <c:spPr>
              <a:solidFill>
                <a:schemeClr val="accent1"/>
              </a:solidFill>
              <a:ln>
                <a:noFill/>
              </a:ln>
              <a:effectLst/>
            </c:spPr>
            <c:extLst>
              <c:ext xmlns:c16="http://schemas.microsoft.com/office/drawing/2014/chart" uri="{C3380CC4-5D6E-409C-BE32-E72D297353CC}">
                <c16:uniqueId val="{0000001F-1634-4253-B7C4-58D69DEDE6E8}"/>
              </c:ext>
            </c:extLst>
          </c:dPt>
          <c:dPt>
            <c:idx val="17"/>
            <c:invertIfNegative val="0"/>
            <c:bubble3D val="0"/>
            <c:spPr>
              <a:solidFill>
                <a:schemeClr val="bg1">
                  <a:lumMod val="75000"/>
                </a:schemeClr>
              </a:solidFill>
              <a:ln>
                <a:noFill/>
              </a:ln>
              <a:effectLst/>
            </c:spPr>
            <c:extLst>
              <c:ext xmlns:c16="http://schemas.microsoft.com/office/drawing/2014/chart" uri="{C3380CC4-5D6E-409C-BE32-E72D297353CC}">
                <c16:uniqueId val="{00000021-1634-4253-B7C4-58D69DEDE6E8}"/>
              </c:ext>
            </c:extLst>
          </c:dPt>
          <c:cat>
            <c:strRef>
              <c:f>'[LWC calcs.xlsx]fairness'!$A$1:$A$18</c:f>
              <c:strCache>
                <c:ptCount val="18"/>
                <c:pt idx="0">
                  <c:v>Age 18-29</c:v>
                </c:pt>
                <c:pt idx="1">
                  <c:v>Age 50-64</c:v>
                </c:pt>
                <c:pt idx="2">
                  <c:v>Age 65+</c:v>
                </c:pt>
                <c:pt idx="3">
                  <c:v>Women</c:v>
                </c:pt>
                <c:pt idx="4">
                  <c:v>Tertiary Education</c:v>
                </c:pt>
                <c:pt idx="5">
                  <c:v>Vocational Education</c:v>
                </c:pt>
                <c:pt idx="6">
                  <c:v>Married</c:v>
                </c:pt>
                <c:pt idx="7">
                  <c:v>Separated, divorced or widowed</c:v>
                </c:pt>
                <c:pt idx="8">
                  <c:v>Lowest income quintile</c:v>
                </c:pt>
                <c:pt idx="9">
                  <c:v>Second income quintile</c:v>
                </c:pt>
                <c:pt idx="10">
                  <c:v>Fourth income quintile</c:v>
                </c:pt>
                <c:pt idx="11">
                  <c:v>Highest income quintile</c:v>
                </c:pt>
                <c:pt idx="12">
                  <c:v>Working over 45 hours</c:v>
                </c:pt>
                <c:pt idx="13">
                  <c:v>Unemployed, looking for job</c:v>
                </c:pt>
                <c:pt idx="14">
                  <c:v>Unemployed, not looking for job</c:v>
                </c:pt>
                <c:pt idx="15">
                  <c:v>Housework</c:v>
                </c:pt>
                <c:pt idx="16">
                  <c:v>Limited Contract</c:v>
                </c:pt>
                <c:pt idx="17">
                  <c:v>No contract</c:v>
                </c:pt>
              </c:strCache>
            </c:strRef>
          </c:cat>
          <c:val>
            <c:numRef>
              <c:f>'[LWC calcs.xlsx]fairness'!$B$1:$B$18</c:f>
              <c:numCache>
                <c:formatCode>General</c:formatCode>
                <c:ptCount val="18"/>
                <c:pt idx="0">
                  <c:v>-0.04</c:v>
                </c:pt>
                <c:pt idx="1">
                  <c:v>0.09</c:v>
                </c:pt>
                <c:pt idx="2">
                  <c:v>0.32</c:v>
                </c:pt>
                <c:pt idx="3">
                  <c:v>0.1</c:v>
                </c:pt>
                <c:pt idx="4">
                  <c:v>0.52</c:v>
                </c:pt>
                <c:pt idx="5">
                  <c:v>0.16</c:v>
                </c:pt>
                <c:pt idx="6">
                  <c:v>-0.02</c:v>
                </c:pt>
                <c:pt idx="7">
                  <c:v>-0.1</c:v>
                </c:pt>
                <c:pt idx="8">
                  <c:v>-0.45</c:v>
                </c:pt>
                <c:pt idx="9">
                  <c:v>-0.14000000000000001</c:v>
                </c:pt>
                <c:pt idx="10">
                  <c:v>0.12</c:v>
                </c:pt>
                <c:pt idx="11">
                  <c:v>0.26</c:v>
                </c:pt>
                <c:pt idx="12">
                  <c:v>-0.13</c:v>
                </c:pt>
                <c:pt idx="13">
                  <c:v>-0.2</c:v>
                </c:pt>
                <c:pt idx="14">
                  <c:v>-0.12</c:v>
                </c:pt>
                <c:pt idx="15">
                  <c:v>0.01</c:v>
                </c:pt>
                <c:pt idx="16">
                  <c:v>-0.14000000000000001</c:v>
                </c:pt>
                <c:pt idx="17">
                  <c:v>-0.18</c:v>
                </c:pt>
              </c:numCache>
            </c:numRef>
          </c:val>
          <c:extLst>
            <c:ext xmlns:c16="http://schemas.microsoft.com/office/drawing/2014/chart" uri="{C3380CC4-5D6E-409C-BE32-E72D297353CC}">
              <c16:uniqueId val="{00000022-1634-4253-B7C4-58D69DEDE6E8}"/>
            </c:ext>
          </c:extLst>
        </c:ser>
        <c:dLbls>
          <c:showLegendKey val="0"/>
          <c:showVal val="0"/>
          <c:showCatName val="0"/>
          <c:showSerName val="0"/>
          <c:showPercent val="0"/>
          <c:showBubbleSize val="0"/>
        </c:dLbls>
        <c:gapWidth val="182"/>
        <c:axId val="467284400"/>
        <c:axId val="467286064"/>
      </c:barChart>
      <c:catAx>
        <c:axId val="467284400"/>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286064"/>
        <c:crosses val="autoZero"/>
        <c:auto val="1"/>
        <c:lblAlgn val="ctr"/>
        <c:lblOffset val="100"/>
        <c:noMultiLvlLbl val="0"/>
      </c:catAx>
      <c:valAx>
        <c:axId val="4672860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284400"/>
        <c:crosses val="max"/>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'presentation charts'!$K$88</c:f>
              <c:strCache>
                <c:ptCount val="1"/>
                <c:pt idx="0">
                  <c:v>Estimate</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E211-42B6-8028-1195DC8A7842}"/>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E211-42B6-8028-1195DC8A784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E211-42B6-8028-1195DC8A7842}"/>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7-E211-42B6-8028-1195DC8A7842}"/>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9-E211-42B6-8028-1195DC8A7842}"/>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B-E211-42B6-8028-1195DC8A7842}"/>
              </c:ext>
            </c:extLst>
          </c:dPt>
          <c:dPt>
            <c:idx val="9"/>
            <c:invertIfNegative val="0"/>
            <c:bubble3D val="0"/>
            <c:spPr>
              <a:solidFill>
                <a:schemeClr val="accent1"/>
              </a:solidFill>
              <a:ln>
                <a:noFill/>
              </a:ln>
              <a:effectLst/>
            </c:spPr>
            <c:extLst>
              <c:ext xmlns:c16="http://schemas.microsoft.com/office/drawing/2014/chart" uri="{C3380CC4-5D6E-409C-BE32-E72D297353CC}">
                <c16:uniqueId val="{0000000D-E211-42B6-8028-1195DC8A7842}"/>
              </c:ext>
            </c:extLst>
          </c:dPt>
          <c:dPt>
            <c:idx val="10"/>
            <c:invertIfNegative val="0"/>
            <c:bubble3D val="0"/>
            <c:spPr>
              <a:solidFill>
                <a:schemeClr val="bg1">
                  <a:lumMod val="75000"/>
                </a:schemeClr>
              </a:solidFill>
              <a:ln>
                <a:noFill/>
              </a:ln>
              <a:effectLst/>
            </c:spPr>
            <c:extLst>
              <c:ext xmlns:c16="http://schemas.microsoft.com/office/drawing/2014/chart" uri="{C3380CC4-5D6E-409C-BE32-E72D297353CC}">
                <c16:uniqueId val="{0000000F-E211-42B6-8028-1195DC8A7842}"/>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11-E211-42B6-8028-1195DC8A7842}"/>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13-E211-42B6-8028-1195DC8A7842}"/>
              </c:ext>
            </c:extLst>
          </c:dPt>
          <c:dPt>
            <c:idx val="13"/>
            <c:invertIfNegative val="0"/>
            <c:bubble3D val="0"/>
            <c:spPr>
              <a:solidFill>
                <a:schemeClr val="bg1">
                  <a:lumMod val="75000"/>
                </a:schemeClr>
              </a:solidFill>
              <a:ln>
                <a:noFill/>
              </a:ln>
              <a:effectLst/>
            </c:spPr>
            <c:extLst>
              <c:ext xmlns:c16="http://schemas.microsoft.com/office/drawing/2014/chart" uri="{C3380CC4-5D6E-409C-BE32-E72D297353CC}">
                <c16:uniqueId val="{00000015-E211-42B6-8028-1195DC8A7842}"/>
              </c:ext>
            </c:extLst>
          </c:dPt>
          <c:dPt>
            <c:idx val="14"/>
            <c:invertIfNegative val="0"/>
            <c:bubble3D val="0"/>
            <c:spPr>
              <a:solidFill>
                <a:schemeClr val="bg1">
                  <a:lumMod val="75000"/>
                </a:schemeClr>
              </a:solidFill>
              <a:ln>
                <a:noFill/>
              </a:ln>
              <a:effectLst/>
            </c:spPr>
            <c:extLst>
              <c:ext xmlns:c16="http://schemas.microsoft.com/office/drawing/2014/chart" uri="{C3380CC4-5D6E-409C-BE32-E72D297353CC}">
                <c16:uniqueId val="{00000017-E211-42B6-8028-1195DC8A7842}"/>
              </c:ext>
            </c:extLst>
          </c:dPt>
          <c:dPt>
            <c:idx val="16"/>
            <c:invertIfNegative val="0"/>
            <c:bubble3D val="0"/>
            <c:spPr>
              <a:solidFill>
                <a:schemeClr val="bg1">
                  <a:lumMod val="75000"/>
                </a:schemeClr>
              </a:solidFill>
              <a:ln>
                <a:noFill/>
              </a:ln>
              <a:effectLst/>
            </c:spPr>
            <c:extLst>
              <c:ext xmlns:c16="http://schemas.microsoft.com/office/drawing/2014/chart" uri="{C3380CC4-5D6E-409C-BE32-E72D297353CC}">
                <c16:uniqueId val="{00000019-E211-42B6-8028-1195DC8A7842}"/>
              </c:ext>
            </c:extLst>
          </c:dPt>
          <c:cat>
            <c:strRef>
              <c:f>'presentation charts'!$J$89:$J$101</c:f>
              <c:strCache>
                <c:ptCount val="13"/>
                <c:pt idx="0">
                  <c:v>male</c:v>
                </c:pt>
                <c:pt idx="1">
                  <c:v>age 18-29</c:v>
                </c:pt>
                <c:pt idx="2">
                  <c:v>age 30-44</c:v>
                </c:pt>
                <c:pt idx="3">
                  <c:v>age 60+</c:v>
                </c:pt>
                <c:pt idx="4">
                  <c:v>disability</c:v>
                </c:pt>
                <c:pt idx="5">
                  <c:v>low income</c:v>
                </c:pt>
                <c:pt idx="6">
                  <c:v>high income</c:v>
                </c:pt>
                <c:pt idx="7">
                  <c:v>long hours</c:v>
                </c:pt>
                <c:pt idx="8">
                  <c:v>temporary contract</c:v>
                </c:pt>
                <c:pt idx="9">
                  <c:v>agency contract</c:v>
                </c:pt>
                <c:pt idx="10">
                  <c:v>apprentice/trainee</c:v>
                </c:pt>
                <c:pt idx="11">
                  <c:v>no contract</c:v>
                </c:pt>
                <c:pt idx="12">
                  <c:v>job insecurity</c:v>
                </c:pt>
              </c:strCache>
            </c:strRef>
          </c:cat>
          <c:val>
            <c:numRef>
              <c:f>'presentation charts'!$K$89:$K$101</c:f>
              <c:numCache>
                <c:formatCode>General</c:formatCode>
                <c:ptCount val="13"/>
                <c:pt idx="0">
                  <c:v>-0.1</c:v>
                </c:pt>
                <c:pt idx="1">
                  <c:v>-0.3</c:v>
                </c:pt>
                <c:pt idx="2">
                  <c:v>-0.2</c:v>
                </c:pt>
                <c:pt idx="3">
                  <c:v>0.2</c:v>
                </c:pt>
                <c:pt idx="4">
                  <c:v>-0.6</c:v>
                </c:pt>
                <c:pt idx="5">
                  <c:v>0.2</c:v>
                </c:pt>
                <c:pt idx="6">
                  <c:v>0.4</c:v>
                </c:pt>
                <c:pt idx="7">
                  <c:v>-0.2</c:v>
                </c:pt>
                <c:pt idx="8">
                  <c:v>0.1</c:v>
                </c:pt>
                <c:pt idx="9">
                  <c:v>-0.7</c:v>
                </c:pt>
                <c:pt idx="10">
                  <c:v>-0.1</c:v>
                </c:pt>
                <c:pt idx="11">
                  <c:v>-0.4</c:v>
                </c:pt>
                <c:pt idx="12">
                  <c:v>-1</c:v>
                </c:pt>
              </c:numCache>
            </c:numRef>
          </c:val>
          <c:extLst>
            <c:ext xmlns:c16="http://schemas.microsoft.com/office/drawing/2014/chart" uri="{C3380CC4-5D6E-409C-BE32-E72D297353CC}">
              <c16:uniqueId val="{0000001A-E211-42B6-8028-1195DC8A7842}"/>
            </c:ext>
          </c:extLst>
        </c:ser>
        <c:dLbls>
          <c:showLegendKey val="0"/>
          <c:showVal val="0"/>
          <c:showCatName val="0"/>
          <c:showSerName val="0"/>
          <c:showPercent val="0"/>
          <c:showBubbleSize val="0"/>
        </c:dLbls>
        <c:gapWidth val="182"/>
        <c:axId val="467284400"/>
        <c:axId val="467286064"/>
      </c:barChart>
      <c:catAx>
        <c:axId val="467284400"/>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67286064"/>
        <c:crosses val="autoZero"/>
        <c:auto val="1"/>
        <c:lblAlgn val="ctr"/>
        <c:lblOffset val="100"/>
        <c:noMultiLvlLbl val="0"/>
      </c:catAx>
      <c:valAx>
        <c:axId val="4672860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67284400"/>
        <c:crosses val="max"/>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chemeClr val="bg2">
                  <a:lumMod val="75000"/>
                </a:schemeClr>
              </a:solidFill>
              <a:ln>
                <a:noFill/>
              </a:ln>
              <a:effectLst/>
            </c:spPr>
            <c:extLst>
              <c:ext xmlns:c16="http://schemas.microsoft.com/office/drawing/2014/chart" uri="{C3380CC4-5D6E-409C-BE32-E72D297353CC}">
                <c16:uniqueId val="{00000001-B162-421E-9C38-10C57E3CC719}"/>
              </c:ext>
            </c:extLst>
          </c:dPt>
          <c:dPt>
            <c:idx val="1"/>
            <c:invertIfNegative val="0"/>
            <c:bubble3D val="0"/>
            <c:spPr>
              <a:solidFill>
                <a:schemeClr val="bg2">
                  <a:lumMod val="75000"/>
                </a:schemeClr>
              </a:solidFill>
              <a:ln>
                <a:noFill/>
              </a:ln>
              <a:effectLst/>
            </c:spPr>
            <c:extLst>
              <c:ext xmlns:c16="http://schemas.microsoft.com/office/drawing/2014/chart" uri="{C3380CC4-5D6E-409C-BE32-E72D297353CC}">
                <c16:uniqueId val="{00000003-B162-421E-9C38-10C57E3CC719}"/>
              </c:ext>
            </c:extLst>
          </c:dPt>
          <c:dPt>
            <c:idx val="2"/>
            <c:invertIfNegative val="0"/>
            <c:bubble3D val="0"/>
            <c:spPr>
              <a:solidFill>
                <a:schemeClr val="bg2">
                  <a:lumMod val="75000"/>
                </a:schemeClr>
              </a:solidFill>
              <a:ln>
                <a:noFill/>
              </a:ln>
              <a:effectLst/>
            </c:spPr>
            <c:extLst>
              <c:ext xmlns:c16="http://schemas.microsoft.com/office/drawing/2014/chart" uri="{C3380CC4-5D6E-409C-BE32-E72D297353CC}">
                <c16:uniqueId val="{00000005-B162-421E-9C38-10C57E3CC719}"/>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B162-421E-9C38-10C57E3CC719}"/>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9-B162-421E-9C38-10C57E3CC719}"/>
              </c:ext>
            </c:extLst>
          </c:dPt>
          <c:dPt>
            <c:idx val="7"/>
            <c:invertIfNegative val="0"/>
            <c:bubble3D val="0"/>
            <c:spPr>
              <a:solidFill>
                <a:schemeClr val="bg1">
                  <a:lumMod val="75000"/>
                </a:schemeClr>
              </a:solidFill>
              <a:ln>
                <a:noFill/>
              </a:ln>
              <a:effectLst/>
            </c:spPr>
            <c:extLst>
              <c:ext xmlns:c16="http://schemas.microsoft.com/office/drawing/2014/chart" uri="{C3380CC4-5D6E-409C-BE32-E72D297353CC}">
                <c16:uniqueId val="{0000000B-B162-421E-9C38-10C57E3CC719}"/>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D-B162-421E-9C38-10C57E3CC719}"/>
              </c:ext>
            </c:extLst>
          </c:dPt>
          <c:dPt>
            <c:idx val="9"/>
            <c:invertIfNegative val="0"/>
            <c:bubble3D val="0"/>
            <c:spPr>
              <a:solidFill>
                <a:schemeClr val="bg1">
                  <a:lumMod val="75000"/>
                </a:schemeClr>
              </a:solidFill>
              <a:ln>
                <a:noFill/>
              </a:ln>
              <a:effectLst/>
            </c:spPr>
            <c:extLst>
              <c:ext xmlns:c16="http://schemas.microsoft.com/office/drawing/2014/chart" uri="{C3380CC4-5D6E-409C-BE32-E72D297353CC}">
                <c16:uniqueId val="{0000000F-B162-421E-9C38-10C57E3CC719}"/>
              </c:ext>
            </c:extLst>
          </c:dPt>
          <c:dPt>
            <c:idx val="10"/>
            <c:invertIfNegative val="0"/>
            <c:bubble3D val="0"/>
            <c:spPr>
              <a:solidFill>
                <a:schemeClr val="accent1"/>
              </a:solidFill>
              <a:ln>
                <a:noFill/>
              </a:ln>
              <a:effectLst/>
            </c:spPr>
            <c:extLst>
              <c:ext xmlns:c16="http://schemas.microsoft.com/office/drawing/2014/chart" uri="{C3380CC4-5D6E-409C-BE32-E72D297353CC}">
                <c16:uniqueId val="{00000011-B162-421E-9C38-10C57E3CC719}"/>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13-B162-421E-9C38-10C57E3CC719}"/>
              </c:ext>
            </c:extLst>
          </c:dPt>
          <c:dPt>
            <c:idx val="12"/>
            <c:invertIfNegative val="0"/>
            <c:bubble3D val="0"/>
            <c:spPr>
              <a:solidFill>
                <a:schemeClr val="bg1">
                  <a:lumMod val="75000"/>
                </a:schemeClr>
              </a:solidFill>
              <a:ln>
                <a:noFill/>
              </a:ln>
              <a:effectLst/>
            </c:spPr>
            <c:extLst>
              <c:ext xmlns:c16="http://schemas.microsoft.com/office/drawing/2014/chart" uri="{C3380CC4-5D6E-409C-BE32-E72D297353CC}">
                <c16:uniqueId val="{00000015-B162-421E-9C38-10C57E3CC719}"/>
              </c:ext>
            </c:extLst>
          </c:dPt>
          <c:dPt>
            <c:idx val="13"/>
            <c:invertIfNegative val="0"/>
            <c:bubble3D val="0"/>
            <c:spPr>
              <a:solidFill>
                <a:schemeClr val="bg2">
                  <a:lumMod val="75000"/>
                </a:schemeClr>
              </a:solidFill>
              <a:ln>
                <a:noFill/>
              </a:ln>
              <a:effectLst/>
            </c:spPr>
            <c:extLst>
              <c:ext xmlns:c16="http://schemas.microsoft.com/office/drawing/2014/chart" uri="{C3380CC4-5D6E-409C-BE32-E72D297353CC}">
                <c16:uniqueId val="{00000017-B162-421E-9C38-10C57E3CC719}"/>
              </c:ext>
            </c:extLst>
          </c:dPt>
          <c:dPt>
            <c:idx val="14"/>
            <c:invertIfNegative val="0"/>
            <c:bubble3D val="0"/>
            <c:spPr>
              <a:solidFill>
                <a:schemeClr val="bg2">
                  <a:lumMod val="75000"/>
                </a:schemeClr>
              </a:solidFill>
              <a:ln>
                <a:noFill/>
              </a:ln>
              <a:effectLst/>
            </c:spPr>
            <c:extLst>
              <c:ext xmlns:c16="http://schemas.microsoft.com/office/drawing/2014/chart" uri="{C3380CC4-5D6E-409C-BE32-E72D297353CC}">
                <c16:uniqueId val="{00000019-B162-421E-9C38-10C57E3CC719}"/>
              </c:ext>
            </c:extLst>
          </c:dPt>
          <c:dPt>
            <c:idx val="16"/>
            <c:invertIfNegative val="0"/>
            <c:bubble3D val="0"/>
            <c:spPr>
              <a:solidFill>
                <a:schemeClr val="accent1"/>
              </a:solidFill>
              <a:ln>
                <a:noFill/>
              </a:ln>
              <a:effectLst/>
            </c:spPr>
            <c:extLst>
              <c:ext xmlns:c16="http://schemas.microsoft.com/office/drawing/2014/chart" uri="{C3380CC4-5D6E-409C-BE32-E72D297353CC}">
                <c16:uniqueId val="{0000001B-B162-421E-9C38-10C57E3CC719}"/>
              </c:ext>
            </c:extLst>
          </c:dPt>
          <c:cat>
            <c:strRef>
              <c:f>'[LWC calcs.xlsx]satdem'!$E$49:$E$65</c:f>
              <c:strCache>
                <c:ptCount val="17"/>
                <c:pt idx="0">
                  <c:v>Age 18-29</c:v>
                </c:pt>
                <c:pt idx="1">
                  <c:v>Age 50-64</c:v>
                </c:pt>
                <c:pt idx="2">
                  <c:v>Age 65+</c:v>
                </c:pt>
                <c:pt idx="3">
                  <c:v>Women</c:v>
                </c:pt>
                <c:pt idx="4">
                  <c:v>Tertiary Education </c:v>
                </c:pt>
                <c:pt idx="5">
                  <c:v>Vocational Education</c:v>
                </c:pt>
                <c:pt idx="6">
                  <c:v>Married</c:v>
                </c:pt>
                <c:pt idx="7">
                  <c:v>Separated, divorced or widowed</c:v>
                </c:pt>
                <c:pt idx="8">
                  <c:v>Lowest income quintile</c:v>
                </c:pt>
                <c:pt idx="9">
                  <c:v>Second income quintile</c:v>
                </c:pt>
                <c:pt idx="10">
                  <c:v>Fourth income quintile</c:v>
                </c:pt>
                <c:pt idx="11">
                  <c:v>Highest income quintile</c:v>
                </c:pt>
                <c:pt idx="12">
                  <c:v>Unemployed, looking for job</c:v>
                </c:pt>
                <c:pt idx="13">
                  <c:v>Unemployed, not looking for job</c:v>
                </c:pt>
                <c:pt idx="14">
                  <c:v>Housework</c:v>
                </c:pt>
                <c:pt idx="15">
                  <c:v>Limited Contract</c:v>
                </c:pt>
                <c:pt idx="16">
                  <c:v>No contract</c:v>
                </c:pt>
              </c:strCache>
            </c:strRef>
          </c:cat>
          <c:val>
            <c:numRef>
              <c:f>'[LWC calcs.xlsx]satdem'!$F$49:$F$65</c:f>
              <c:numCache>
                <c:formatCode>General</c:formatCode>
                <c:ptCount val="17"/>
                <c:pt idx="0">
                  <c:v>0.1</c:v>
                </c:pt>
                <c:pt idx="1">
                  <c:v>0.03</c:v>
                </c:pt>
                <c:pt idx="2">
                  <c:v>-0.03</c:v>
                </c:pt>
                <c:pt idx="3">
                  <c:v>-0.15</c:v>
                </c:pt>
                <c:pt idx="4">
                  <c:v>0.53</c:v>
                </c:pt>
                <c:pt idx="5">
                  <c:v>0.13</c:v>
                </c:pt>
                <c:pt idx="6">
                  <c:v>0.18</c:v>
                </c:pt>
                <c:pt idx="7">
                  <c:v>0.1</c:v>
                </c:pt>
                <c:pt idx="8">
                  <c:v>-0.21</c:v>
                </c:pt>
                <c:pt idx="9">
                  <c:v>0.01</c:v>
                </c:pt>
                <c:pt idx="10">
                  <c:v>0.14000000000000001</c:v>
                </c:pt>
                <c:pt idx="11">
                  <c:v>0.32</c:v>
                </c:pt>
                <c:pt idx="12">
                  <c:v>-0.15</c:v>
                </c:pt>
                <c:pt idx="13">
                  <c:v>-0.15</c:v>
                </c:pt>
                <c:pt idx="14">
                  <c:v>-0.1</c:v>
                </c:pt>
                <c:pt idx="15">
                  <c:v>-0.12</c:v>
                </c:pt>
                <c:pt idx="16">
                  <c:v>-0.28000000000000003</c:v>
                </c:pt>
              </c:numCache>
            </c:numRef>
          </c:val>
          <c:extLst>
            <c:ext xmlns:c16="http://schemas.microsoft.com/office/drawing/2014/chart" uri="{C3380CC4-5D6E-409C-BE32-E72D297353CC}">
              <c16:uniqueId val="{0000001C-619D-436B-B170-B154D5EE7A78}"/>
            </c:ext>
          </c:extLst>
        </c:ser>
        <c:dLbls>
          <c:showLegendKey val="0"/>
          <c:showVal val="0"/>
          <c:showCatName val="0"/>
          <c:showSerName val="0"/>
          <c:showPercent val="0"/>
          <c:showBubbleSize val="0"/>
        </c:dLbls>
        <c:gapWidth val="182"/>
        <c:axId val="467284400"/>
        <c:axId val="467286064"/>
      </c:barChart>
      <c:catAx>
        <c:axId val="467284400"/>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286064"/>
        <c:crosses val="autoZero"/>
        <c:auto val="1"/>
        <c:lblAlgn val="ctr"/>
        <c:lblOffset val="100"/>
        <c:noMultiLvlLbl val="0"/>
      </c:catAx>
      <c:valAx>
        <c:axId val="4672860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284400"/>
        <c:crosses val="max"/>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tockChart>
        <c:ser>
          <c:idx val="0"/>
          <c:order val="0"/>
          <c:tx>
            <c:strRef>
              <c:f>'Figure 51'!$B$1</c:f>
              <c:strCache>
                <c:ptCount val="1"/>
                <c:pt idx="0">
                  <c:v>Upper</c:v>
                </c:pt>
              </c:strCache>
            </c:strRef>
          </c:tx>
          <c:spPr>
            <a:ln w="25400" cap="rnd">
              <a:noFill/>
              <a:round/>
            </a:ln>
            <a:effectLst/>
          </c:spPr>
          <c:marker>
            <c:symbol val="none"/>
          </c:marker>
          <c:cat>
            <c:strRef>
              <c:f>'Figure 51'!$A$2:$A$16</c:f>
              <c:strCache>
                <c:ptCount val="15"/>
                <c:pt idx="0">
                  <c:v>Male</c:v>
                </c:pt>
                <c:pt idx="1">
                  <c:v>Aged &lt; 29</c:v>
                </c:pt>
                <c:pt idx="2">
                  <c:v>Aged 30–44</c:v>
                </c:pt>
                <c:pt idx="3">
                  <c:v>Aged 60+</c:v>
                </c:pt>
                <c:pt idx="4">
                  <c:v>Disability</c:v>
                </c:pt>
                <c:pt idx="5">
                  <c:v>Income deciles 1 and 2</c:v>
                </c:pt>
                <c:pt idx="6">
                  <c:v>Income deciles 3 and 4</c:v>
                </c:pt>
                <c:pt idx="7">
                  <c:v>Income deciles 7 and 8</c:v>
                </c:pt>
                <c:pt idx="8">
                  <c:v>Income deciles 9 and 10</c:v>
                </c:pt>
                <c:pt idx="9">
                  <c:v>Caring and housework</c:v>
                </c:pt>
                <c:pt idx="10">
                  <c:v>Unemployed, looking for a job</c:v>
                </c:pt>
                <c:pt idx="11">
                  <c:v>Inactive, not looking for a job</c:v>
                </c:pt>
                <c:pt idx="12">
                  <c:v>Long working hours</c:v>
                </c:pt>
                <c:pt idx="13">
                  <c:v>Limited contract</c:v>
                </c:pt>
                <c:pt idx="14">
                  <c:v>No contract</c:v>
                </c:pt>
              </c:strCache>
            </c:strRef>
          </c:cat>
          <c:val>
            <c:numRef>
              <c:f>'Figure 51'!$B$2:$B$16</c:f>
              <c:numCache>
                <c:formatCode>General</c:formatCode>
                <c:ptCount val="15"/>
                <c:pt idx="0">
                  <c:v>-1.37164535370385E-2</c:v>
                </c:pt>
                <c:pt idx="1">
                  <c:v>-0.13358825354211801</c:v>
                </c:pt>
                <c:pt idx="2">
                  <c:v>-4.9468194771218103E-2</c:v>
                </c:pt>
                <c:pt idx="3">
                  <c:v>8.4572713008819606E-2</c:v>
                </c:pt>
                <c:pt idx="4">
                  <c:v>2.4074547710729601E-3</c:v>
                </c:pt>
                <c:pt idx="5">
                  <c:v>-5.5055200739931399E-2</c:v>
                </c:pt>
                <c:pt idx="6">
                  <c:v>-5.4738619031544202E-3</c:v>
                </c:pt>
                <c:pt idx="7">
                  <c:v>6.6744584488522204E-2</c:v>
                </c:pt>
                <c:pt idx="8">
                  <c:v>9.37328685905265E-2</c:v>
                </c:pt>
                <c:pt idx="9">
                  <c:v>1.27822289656114E-2</c:v>
                </c:pt>
                <c:pt idx="10">
                  <c:v>-1.85114715598876E-2</c:v>
                </c:pt>
                <c:pt idx="11">
                  <c:v>-3.4095288112452701E-2</c:v>
                </c:pt>
                <c:pt idx="12">
                  <c:v>2.28920723772333E-2</c:v>
                </c:pt>
                <c:pt idx="13">
                  <c:v>-2.4084849270550299E-2</c:v>
                </c:pt>
                <c:pt idx="14">
                  <c:v>-4.5779658316508903E-2</c:v>
                </c:pt>
              </c:numCache>
            </c:numRef>
          </c:val>
          <c:smooth val="0"/>
          <c:extLst>
            <c:ext xmlns:c16="http://schemas.microsoft.com/office/drawing/2014/chart" uri="{C3380CC4-5D6E-409C-BE32-E72D297353CC}">
              <c16:uniqueId val="{00000000-5592-4B39-8021-FDB41D629F59}"/>
            </c:ext>
          </c:extLst>
        </c:ser>
        <c:ser>
          <c:idx val="1"/>
          <c:order val="1"/>
          <c:tx>
            <c:strRef>
              <c:f>'Figure 51'!$C$1</c:f>
              <c:strCache>
                <c:ptCount val="1"/>
                <c:pt idx="0">
                  <c:v>Lower</c:v>
                </c:pt>
              </c:strCache>
            </c:strRef>
          </c:tx>
          <c:spPr>
            <a:ln w="25400" cap="rnd">
              <a:noFill/>
              <a:round/>
            </a:ln>
            <a:effectLst/>
          </c:spPr>
          <c:marker>
            <c:symbol val="none"/>
          </c:marker>
          <c:cat>
            <c:strRef>
              <c:f>'Figure 51'!$A$2:$A$16</c:f>
              <c:strCache>
                <c:ptCount val="15"/>
                <c:pt idx="0">
                  <c:v>Male</c:v>
                </c:pt>
                <c:pt idx="1">
                  <c:v>Aged &lt; 29</c:v>
                </c:pt>
                <c:pt idx="2">
                  <c:v>Aged 30–44</c:v>
                </c:pt>
                <c:pt idx="3">
                  <c:v>Aged 60+</c:v>
                </c:pt>
                <c:pt idx="4">
                  <c:v>Disability</c:v>
                </c:pt>
                <c:pt idx="5">
                  <c:v>Income deciles 1 and 2</c:v>
                </c:pt>
                <c:pt idx="6">
                  <c:v>Income deciles 3 and 4</c:v>
                </c:pt>
                <c:pt idx="7">
                  <c:v>Income deciles 7 and 8</c:v>
                </c:pt>
                <c:pt idx="8">
                  <c:v>Income deciles 9 and 10</c:v>
                </c:pt>
                <c:pt idx="9">
                  <c:v>Caring and housework</c:v>
                </c:pt>
                <c:pt idx="10">
                  <c:v>Unemployed, looking for a job</c:v>
                </c:pt>
                <c:pt idx="11">
                  <c:v>Inactive, not looking for a job</c:v>
                </c:pt>
                <c:pt idx="12">
                  <c:v>Long working hours</c:v>
                </c:pt>
                <c:pt idx="13">
                  <c:v>Limited contract</c:v>
                </c:pt>
                <c:pt idx="14">
                  <c:v>No contract</c:v>
                </c:pt>
              </c:strCache>
            </c:strRef>
          </c:cat>
          <c:val>
            <c:numRef>
              <c:f>'Figure 51'!$C$2:$C$16</c:f>
              <c:numCache>
                <c:formatCode>General</c:formatCode>
                <c:ptCount val="15"/>
                <c:pt idx="0">
                  <c:v>-3.97024196961175E-2</c:v>
                </c:pt>
                <c:pt idx="1">
                  <c:v>-0.17415114128866399</c:v>
                </c:pt>
                <c:pt idx="2">
                  <c:v>-7.9067369264946397E-2</c:v>
                </c:pt>
                <c:pt idx="3">
                  <c:v>4.2669184119622498E-2</c:v>
                </c:pt>
                <c:pt idx="4">
                  <c:v>-3.1438587906471298E-2</c:v>
                </c:pt>
                <c:pt idx="5">
                  <c:v>-0.103341608990592</c:v>
                </c:pt>
                <c:pt idx="6">
                  <c:v>-4.5220429503268801E-2</c:v>
                </c:pt>
                <c:pt idx="7">
                  <c:v>3.0195972768294801E-2</c:v>
                </c:pt>
                <c:pt idx="8">
                  <c:v>5.5069765689523903E-2</c:v>
                </c:pt>
                <c:pt idx="9">
                  <c:v>-3.6144268395686401E-2</c:v>
                </c:pt>
                <c:pt idx="10">
                  <c:v>-8.4866012358637305E-2</c:v>
                </c:pt>
                <c:pt idx="11">
                  <c:v>-0.118882106051131</c:v>
                </c:pt>
                <c:pt idx="12">
                  <c:v>-4.3026673910606501E-2</c:v>
                </c:pt>
                <c:pt idx="13">
                  <c:v>-6.3189377344134601E-2</c:v>
                </c:pt>
                <c:pt idx="14">
                  <c:v>-0.126757057684147</c:v>
                </c:pt>
              </c:numCache>
            </c:numRef>
          </c:val>
          <c:smooth val="0"/>
          <c:extLst>
            <c:ext xmlns:c16="http://schemas.microsoft.com/office/drawing/2014/chart" uri="{C3380CC4-5D6E-409C-BE32-E72D297353CC}">
              <c16:uniqueId val="{00000001-5592-4B39-8021-FDB41D629F59}"/>
            </c:ext>
          </c:extLst>
        </c:ser>
        <c:ser>
          <c:idx val="2"/>
          <c:order val="2"/>
          <c:tx>
            <c:strRef>
              <c:f>'Figure 51'!$D$1</c:f>
              <c:strCache>
                <c:ptCount val="1"/>
                <c:pt idx="0">
                  <c:v>AME</c:v>
                </c:pt>
              </c:strCache>
            </c:strRef>
          </c:tx>
          <c:spPr>
            <a:ln w="25400" cap="rnd">
              <a:noFill/>
              <a:round/>
            </a:ln>
            <a:effectLst/>
          </c:spPr>
          <c:marker>
            <c:symbol val="circle"/>
            <c:size val="5"/>
            <c:spPr>
              <a:solidFill>
                <a:schemeClr val="tx1"/>
              </a:solidFill>
              <a:ln w="9525">
                <a:solidFill>
                  <a:schemeClr val="accent3"/>
                </a:solidFill>
              </a:ln>
              <a:effectLst/>
            </c:spPr>
          </c:marker>
          <c:cat>
            <c:strRef>
              <c:f>'Figure 51'!$A$2:$A$16</c:f>
              <c:strCache>
                <c:ptCount val="15"/>
                <c:pt idx="0">
                  <c:v>Male</c:v>
                </c:pt>
                <c:pt idx="1">
                  <c:v>Aged &lt; 29</c:v>
                </c:pt>
                <c:pt idx="2">
                  <c:v>Aged 30–44</c:v>
                </c:pt>
                <c:pt idx="3">
                  <c:v>Aged 60+</c:v>
                </c:pt>
                <c:pt idx="4">
                  <c:v>Disability</c:v>
                </c:pt>
                <c:pt idx="5">
                  <c:v>Income deciles 1 and 2</c:v>
                </c:pt>
                <c:pt idx="6">
                  <c:v>Income deciles 3 and 4</c:v>
                </c:pt>
                <c:pt idx="7">
                  <c:v>Income deciles 7 and 8</c:v>
                </c:pt>
                <c:pt idx="8">
                  <c:v>Income deciles 9 and 10</c:v>
                </c:pt>
                <c:pt idx="9">
                  <c:v>Caring and housework</c:v>
                </c:pt>
                <c:pt idx="10">
                  <c:v>Unemployed, looking for a job</c:v>
                </c:pt>
                <c:pt idx="11">
                  <c:v>Inactive, not looking for a job</c:v>
                </c:pt>
                <c:pt idx="12">
                  <c:v>Long working hours</c:v>
                </c:pt>
                <c:pt idx="13">
                  <c:v>Limited contract</c:v>
                </c:pt>
                <c:pt idx="14">
                  <c:v>No contract</c:v>
                </c:pt>
              </c:strCache>
            </c:strRef>
          </c:cat>
          <c:val>
            <c:numRef>
              <c:f>'Figure 51'!$D$2:$D$16</c:f>
              <c:numCache>
                <c:formatCode>0.00</c:formatCode>
                <c:ptCount val="15"/>
                <c:pt idx="0">
                  <c:v>-2.6709436616578E-2</c:v>
                </c:pt>
                <c:pt idx="1">
                  <c:v>-0.153869697415391</c:v>
                </c:pt>
                <c:pt idx="2">
                  <c:v>-6.4267782018082295E-2</c:v>
                </c:pt>
                <c:pt idx="3">
                  <c:v>6.3620948564221097E-2</c:v>
                </c:pt>
                <c:pt idx="4">
                  <c:v>-1.4515566567699201E-2</c:v>
                </c:pt>
                <c:pt idx="5">
                  <c:v>-7.9198404865261599E-2</c:v>
                </c:pt>
                <c:pt idx="6">
                  <c:v>-2.5347145703211602E-2</c:v>
                </c:pt>
                <c:pt idx="7">
                  <c:v>4.8470278628408497E-2</c:v>
                </c:pt>
                <c:pt idx="8">
                  <c:v>7.4401317140025194E-2</c:v>
                </c:pt>
                <c:pt idx="9">
                  <c:v>-1.1681019715037501E-2</c:v>
                </c:pt>
                <c:pt idx="10">
                  <c:v>-5.1688741959262402E-2</c:v>
                </c:pt>
                <c:pt idx="11">
                  <c:v>-7.6488697081792095E-2</c:v>
                </c:pt>
                <c:pt idx="12">
                  <c:v>-1.0067300766686599E-2</c:v>
                </c:pt>
                <c:pt idx="13">
                  <c:v>-4.36371133073424E-2</c:v>
                </c:pt>
                <c:pt idx="14">
                  <c:v>-8.62683580003277E-2</c:v>
                </c:pt>
              </c:numCache>
            </c:numRef>
          </c:val>
          <c:smooth val="0"/>
          <c:extLst>
            <c:ext xmlns:c16="http://schemas.microsoft.com/office/drawing/2014/chart" uri="{C3380CC4-5D6E-409C-BE32-E72D297353CC}">
              <c16:uniqueId val="{00000002-5592-4B39-8021-FDB41D629F59}"/>
            </c:ext>
          </c:extLst>
        </c:ser>
        <c:dLbls>
          <c:showLegendKey val="0"/>
          <c:showVal val="0"/>
          <c:showCatName val="0"/>
          <c:showSerName val="0"/>
          <c:showPercent val="0"/>
          <c:showBubbleSize val="0"/>
        </c:dLbls>
        <c:hiLowLines>
          <c:spPr>
            <a:ln w="9525" cap="flat" cmpd="sng" algn="ctr">
              <a:solidFill>
                <a:schemeClr val="tx1">
                  <a:lumMod val="75000"/>
                  <a:lumOff val="25000"/>
                </a:schemeClr>
              </a:solidFill>
              <a:round/>
            </a:ln>
            <a:effectLst/>
          </c:spPr>
        </c:hiLowLines>
        <c:axId val="1391681711"/>
        <c:axId val="1391682127"/>
      </c:stockChart>
      <c:catAx>
        <c:axId val="13916817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391682127"/>
        <c:crossesAt val="-0.2"/>
        <c:auto val="1"/>
        <c:lblAlgn val="ctr"/>
        <c:lblOffset val="100"/>
        <c:noMultiLvlLbl val="0"/>
      </c:catAx>
      <c:valAx>
        <c:axId val="1391682127"/>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3916817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8563177-610E-4D96-8985-0F1B930ECB14}" type="datetimeFigureOut">
              <a:rPr lang="en-GB" smtClean="0"/>
              <a:t>14/05/2024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701BF4-D1F6-42AA-9382-7785270C71D3}" type="slidenum">
              <a:rPr lang="en-GB" smtClean="0"/>
              <a:t>‹#›</a:t>
            </a:fld>
            <a:endParaRPr lang="en-GB"/>
          </a:p>
        </p:txBody>
      </p:sp>
    </p:spTree>
    <p:extLst>
      <p:ext uri="{BB962C8B-B14F-4D97-AF65-F5344CB8AC3E}">
        <p14:creationId xmlns:p14="http://schemas.microsoft.com/office/powerpoint/2010/main" val="2137329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F8701BF4-D1F6-42AA-9382-7785270C71D3}" type="slidenum">
              <a:rPr lang="en-GB" smtClean="0"/>
              <a:t>1</a:t>
            </a:fld>
            <a:endParaRPr lang="en-GB"/>
          </a:p>
        </p:txBody>
      </p:sp>
    </p:spTree>
    <p:extLst>
      <p:ext uri="{BB962C8B-B14F-4D97-AF65-F5344CB8AC3E}">
        <p14:creationId xmlns:p14="http://schemas.microsoft.com/office/powerpoint/2010/main" val="28204624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F8701BF4-D1F6-42AA-9382-7785270C71D3}" type="slidenum">
              <a:rPr lang="en-GB" smtClean="0"/>
              <a:t>14</a:t>
            </a:fld>
            <a:endParaRPr lang="en-GB"/>
          </a:p>
        </p:txBody>
      </p:sp>
    </p:spTree>
    <p:extLst>
      <p:ext uri="{BB962C8B-B14F-4D97-AF65-F5344CB8AC3E}">
        <p14:creationId xmlns:p14="http://schemas.microsoft.com/office/powerpoint/2010/main" val="26396465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F8701BF4-D1F6-42AA-9382-7785270C71D3}" type="slidenum">
              <a:rPr lang="en-GB" smtClean="0"/>
              <a:t>15</a:t>
            </a:fld>
            <a:endParaRPr lang="en-GB"/>
          </a:p>
        </p:txBody>
      </p:sp>
    </p:spTree>
    <p:extLst>
      <p:ext uri="{BB962C8B-B14F-4D97-AF65-F5344CB8AC3E}">
        <p14:creationId xmlns:p14="http://schemas.microsoft.com/office/powerpoint/2010/main" val="3373079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F8701BF4-D1F6-42AA-9382-7785270C71D3}" type="slidenum">
              <a:rPr lang="en-GB" smtClean="0"/>
              <a:t>16</a:t>
            </a:fld>
            <a:endParaRPr lang="en-GB"/>
          </a:p>
        </p:txBody>
      </p:sp>
    </p:spTree>
    <p:extLst>
      <p:ext uri="{BB962C8B-B14F-4D97-AF65-F5344CB8AC3E}">
        <p14:creationId xmlns:p14="http://schemas.microsoft.com/office/powerpoint/2010/main" val="226924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8701BF4-D1F6-42AA-9382-7785270C71D3}" type="slidenum">
              <a:rPr lang="en-GB" smtClean="0"/>
              <a:t>2</a:t>
            </a:fld>
            <a:endParaRPr lang="en-GB"/>
          </a:p>
        </p:txBody>
      </p:sp>
    </p:spTree>
    <p:extLst>
      <p:ext uri="{BB962C8B-B14F-4D97-AF65-F5344CB8AC3E}">
        <p14:creationId xmlns:p14="http://schemas.microsoft.com/office/powerpoint/2010/main" val="2784114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8701BF4-D1F6-42AA-9382-7785270C71D3}" type="slidenum">
              <a:rPr lang="en-GB" smtClean="0"/>
              <a:t>3</a:t>
            </a:fld>
            <a:endParaRPr lang="en-GB"/>
          </a:p>
        </p:txBody>
      </p:sp>
    </p:spTree>
    <p:extLst>
      <p:ext uri="{BB962C8B-B14F-4D97-AF65-F5344CB8AC3E}">
        <p14:creationId xmlns:p14="http://schemas.microsoft.com/office/powerpoint/2010/main" val="3926893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8701BF4-D1F6-42AA-9382-7785270C71D3}" type="slidenum">
              <a:rPr lang="en-GB" smtClean="0"/>
              <a:t>4</a:t>
            </a:fld>
            <a:endParaRPr lang="en-GB"/>
          </a:p>
        </p:txBody>
      </p:sp>
    </p:spTree>
    <p:extLst>
      <p:ext uri="{BB962C8B-B14F-4D97-AF65-F5344CB8AC3E}">
        <p14:creationId xmlns:p14="http://schemas.microsoft.com/office/powerpoint/2010/main" val="3205865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F8701BF4-D1F6-42AA-9382-7785270C71D3}" type="slidenum">
              <a:rPr lang="en-GB" smtClean="0"/>
              <a:t>5</a:t>
            </a:fld>
            <a:endParaRPr lang="en-GB"/>
          </a:p>
        </p:txBody>
      </p:sp>
    </p:spTree>
    <p:extLst>
      <p:ext uri="{BB962C8B-B14F-4D97-AF65-F5344CB8AC3E}">
        <p14:creationId xmlns:p14="http://schemas.microsoft.com/office/powerpoint/2010/main" val="4198096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F8701BF4-D1F6-42AA-9382-7785270C71D3}" type="slidenum">
              <a:rPr lang="en-GB" smtClean="0"/>
              <a:t>7</a:t>
            </a:fld>
            <a:endParaRPr lang="en-GB"/>
          </a:p>
        </p:txBody>
      </p:sp>
    </p:spTree>
    <p:extLst>
      <p:ext uri="{BB962C8B-B14F-4D97-AF65-F5344CB8AC3E}">
        <p14:creationId xmlns:p14="http://schemas.microsoft.com/office/powerpoint/2010/main" val="191649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F8701BF4-D1F6-42AA-9382-7785270C71D3}" type="slidenum">
              <a:rPr lang="en-GB" smtClean="0"/>
              <a:t>8</a:t>
            </a:fld>
            <a:endParaRPr lang="en-GB"/>
          </a:p>
        </p:txBody>
      </p:sp>
    </p:spTree>
    <p:extLst>
      <p:ext uri="{BB962C8B-B14F-4D97-AF65-F5344CB8AC3E}">
        <p14:creationId xmlns:p14="http://schemas.microsoft.com/office/powerpoint/2010/main" val="3485140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F8701BF4-D1F6-42AA-9382-7785270C71D3}" type="slidenum">
              <a:rPr lang="en-GB" smtClean="0"/>
              <a:t>9</a:t>
            </a:fld>
            <a:endParaRPr lang="en-GB"/>
          </a:p>
        </p:txBody>
      </p:sp>
    </p:spTree>
    <p:extLst>
      <p:ext uri="{BB962C8B-B14F-4D97-AF65-F5344CB8AC3E}">
        <p14:creationId xmlns:p14="http://schemas.microsoft.com/office/powerpoint/2010/main" val="204485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F8701BF4-D1F6-42AA-9382-7785270C71D3}" type="slidenum">
              <a:rPr lang="en-GB" smtClean="0"/>
              <a:t>13</a:t>
            </a:fld>
            <a:endParaRPr lang="en-GB"/>
          </a:p>
        </p:txBody>
      </p:sp>
    </p:spTree>
    <p:extLst>
      <p:ext uri="{BB962C8B-B14F-4D97-AF65-F5344CB8AC3E}">
        <p14:creationId xmlns:p14="http://schemas.microsoft.com/office/powerpoint/2010/main" val="16640886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EF_Title Slide">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t="30782" b="20173"/>
          <a:stretch/>
        </p:blipFill>
        <p:spPr>
          <a:xfrm>
            <a:off x="0" y="2179529"/>
            <a:ext cx="12192000" cy="3169086"/>
          </a:xfrm>
          <a:prstGeom prst="rect">
            <a:avLst/>
          </a:prstGeom>
        </p:spPr>
      </p:pic>
      <p:sp>
        <p:nvSpPr>
          <p:cNvPr id="2" name="Title 1"/>
          <p:cNvSpPr>
            <a:spLocks noGrp="1"/>
          </p:cNvSpPr>
          <p:nvPr>
            <p:ph type="ctrTitle"/>
          </p:nvPr>
        </p:nvSpPr>
        <p:spPr>
          <a:xfrm>
            <a:off x="914400" y="2348880"/>
            <a:ext cx="10363200" cy="936104"/>
          </a:xfrm>
        </p:spPr>
        <p:txBody>
          <a:bodyPr/>
          <a:lstStyle>
            <a:lvl1pPr algn="ctr">
              <a:defRPr>
                <a:solidFill>
                  <a:schemeClr val="bg1"/>
                </a:solidFill>
              </a:defRPr>
            </a:lvl1pPr>
          </a:lstStyle>
          <a:p>
            <a:r>
              <a:rPr lang="en-US"/>
              <a:t>Click to edit Master title style</a:t>
            </a:r>
            <a:endParaRPr lang="en-IE" dirty="0"/>
          </a:p>
        </p:txBody>
      </p:sp>
      <p:sp>
        <p:nvSpPr>
          <p:cNvPr id="3" name="Subtitle 2"/>
          <p:cNvSpPr>
            <a:spLocks noGrp="1"/>
          </p:cNvSpPr>
          <p:nvPr>
            <p:ph type="subTitle" idx="1"/>
          </p:nvPr>
        </p:nvSpPr>
        <p:spPr>
          <a:xfrm>
            <a:off x="911424" y="3306725"/>
            <a:ext cx="10369152" cy="648072"/>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dirty="0"/>
          </a:p>
        </p:txBody>
      </p:sp>
      <p:sp>
        <p:nvSpPr>
          <p:cNvPr id="6" name="Slide Number Placeholder 5"/>
          <p:cNvSpPr>
            <a:spLocks noGrp="1"/>
          </p:cNvSpPr>
          <p:nvPr>
            <p:ph type="sldNum" sz="quarter" idx="12"/>
          </p:nvPr>
        </p:nvSpPr>
        <p:spPr>
          <a:xfrm>
            <a:off x="4673600" y="6356351"/>
            <a:ext cx="2844800" cy="365125"/>
          </a:xfrm>
          <a:prstGeom prst="rect">
            <a:avLst/>
          </a:prstGeom>
        </p:spPr>
        <p:txBody>
          <a:bodyPr/>
          <a:lstStyle/>
          <a:p>
            <a:fld id="{88363DC7-DE0D-4A81-9E0B-C4E6183EF4D6}" type="slidenum">
              <a:rPr lang="en-IE" smtClean="0"/>
              <a:t>‹#›</a:t>
            </a:fld>
            <a:endParaRPr lang="en-IE"/>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3341" y="590814"/>
            <a:ext cx="5943600" cy="803559"/>
          </a:xfrm>
          <a:prstGeom prst="rect">
            <a:avLst/>
          </a:prstGeom>
        </p:spPr>
      </p:pic>
      <p:sp>
        <p:nvSpPr>
          <p:cNvPr id="5" name="Text Placeholder 4">
            <a:extLst>
              <a:ext uri="{FF2B5EF4-FFF2-40B4-BE49-F238E27FC236}">
                <a16:creationId xmlns:a16="http://schemas.microsoft.com/office/drawing/2014/main" id="{8DD56D40-1E43-444C-BA75-87B42D1C7D5D}"/>
              </a:ext>
            </a:extLst>
          </p:cNvPr>
          <p:cNvSpPr>
            <a:spLocks noGrp="1"/>
          </p:cNvSpPr>
          <p:nvPr>
            <p:ph type="body" sz="quarter" idx="13" hasCustomPrompt="1"/>
          </p:nvPr>
        </p:nvSpPr>
        <p:spPr>
          <a:xfrm>
            <a:off x="911225" y="3976538"/>
            <a:ext cx="10366375" cy="546735"/>
          </a:xfrm>
        </p:spPr>
        <p:txBody>
          <a:bodyPr anchor="ctr">
            <a:normAutofit/>
          </a:bodyPr>
          <a:lstStyle>
            <a:lvl1pPr marL="0" indent="0" algn="ctr">
              <a:buNone/>
              <a:defRPr sz="2000">
                <a:solidFill>
                  <a:srgbClr val="0096D1"/>
                </a:solidFill>
              </a:defRPr>
            </a:lvl1pPr>
          </a:lstStyle>
          <a:p>
            <a:pPr lvl="0"/>
            <a:r>
              <a:rPr lang="en-US" dirty="0"/>
              <a:t>Click to add subtitle</a:t>
            </a:r>
            <a:endParaRPr lang="en-GB" dirty="0"/>
          </a:p>
        </p:txBody>
      </p:sp>
      <p:sp>
        <p:nvSpPr>
          <p:cNvPr id="12" name="Text Placeholder 11">
            <a:extLst>
              <a:ext uri="{FF2B5EF4-FFF2-40B4-BE49-F238E27FC236}">
                <a16:creationId xmlns:a16="http://schemas.microsoft.com/office/drawing/2014/main" id="{AAD60B70-6EA8-450D-B1A7-86A46C59D2A6}"/>
              </a:ext>
            </a:extLst>
          </p:cNvPr>
          <p:cNvSpPr>
            <a:spLocks noGrp="1"/>
          </p:cNvSpPr>
          <p:nvPr>
            <p:ph type="body" sz="quarter" idx="14" hasCustomPrompt="1"/>
          </p:nvPr>
        </p:nvSpPr>
        <p:spPr>
          <a:xfrm>
            <a:off x="911225" y="4545013"/>
            <a:ext cx="10366375" cy="615950"/>
          </a:xfrm>
        </p:spPr>
        <p:txBody>
          <a:bodyPr anchor="ctr">
            <a:normAutofit/>
          </a:bodyPr>
          <a:lstStyle>
            <a:lvl1pPr marL="0" indent="0" algn="ctr">
              <a:buNone/>
              <a:defRPr sz="2000">
                <a:solidFill>
                  <a:srgbClr val="0096D1"/>
                </a:solidFill>
              </a:defRPr>
            </a:lvl1pPr>
          </a:lstStyle>
          <a:p>
            <a:pPr lvl="0"/>
            <a:r>
              <a:rPr lang="en-US" dirty="0"/>
              <a:t>Click to add subtitle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F_Title and Bullet Text colour">
    <p:spTree>
      <p:nvGrpSpPr>
        <p:cNvPr id="1" name=""/>
        <p:cNvGrpSpPr/>
        <p:nvPr/>
      </p:nvGrpSpPr>
      <p:grpSpPr>
        <a:xfrm>
          <a:off x="0" y="0"/>
          <a:ext cx="0" cy="0"/>
          <a:chOff x="0" y="0"/>
          <a:chExt cx="0" cy="0"/>
        </a:xfrm>
      </p:grpSpPr>
      <p:sp>
        <p:nvSpPr>
          <p:cNvPr id="7" name="Rectangle 6"/>
          <p:cNvSpPr/>
          <p:nvPr/>
        </p:nvSpPr>
        <p:spPr>
          <a:xfrm>
            <a:off x="384001" y="1224000"/>
            <a:ext cx="11423657" cy="4608512"/>
          </a:xfrm>
          <a:prstGeom prst="rect">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solidFill>
                  <a:srgbClr val="143058"/>
                </a:solidFill>
              </a:defRPr>
            </a:lvl1pPr>
          </a:lstStyle>
          <a:p>
            <a:fld id="{C1DE63A6-1FFE-4E67-818E-E1A0390E44E0}" type="datetimeFigureOut">
              <a:rPr lang="en-IE" smtClean="0"/>
              <a:pPr/>
              <a:t>14/05/2024</a:t>
            </a:fld>
            <a:endParaRPr lang="en-IE"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solidFill>
                  <a:srgbClr val="143058"/>
                </a:solidFill>
              </a:defRPr>
            </a:lvl1pPr>
          </a:lstStyle>
          <a:p>
            <a:endParaRPr lang="en-IE"/>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88363DC7-DE0D-4A81-9E0B-C4E6183EF4D6}" type="slidenum">
              <a:rPr lang="en-IE" smtClean="0"/>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EF_Title and Bullet Text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solidFill>
                  <a:srgbClr val="143058"/>
                </a:solidFill>
              </a:defRPr>
            </a:lvl1pPr>
          </a:lstStyle>
          <a:p>
            <a:fld id="{C1DE63A6-1FFE-4E67-818E-E1A0390E44E0}" type="datetimeFigureOut">
              <a:rPr lang="en-IE" smtClean="0"/>
              <a:pPr/>
              <a:t>14/05/2024</a:t>
            </a:fld>
            <a:endParaRPr lang="en-IE"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solidFill>
                  <a:srgbClr val="143058"/>
                </a:solidFill>
              </a:defRPr>
            </a:lvl1pPr>
          </a:lstStyle>
          <a:p>
            <a:endParaRPr lang="en-IE"/>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88363DC7-DE0D-4A81-9E0B-C4E6183EF4D6}" type="slidenum">
              <a:rPr lang="en-IE" smtClean="0"/>
              <a:t>‹#›</a:t>
            </a:fld>
            <a:endParaRPr lang="en-IE"/>
          </a:p>
        </p:txBody>
      </p:sp>
    </p:spTree>
    <p:extLst>
      <p:ext uri="{BB962C8B-B14F-4D97-AF65-F5344CB8AC3E}">
        <p14:creationId xmlns:p14="http://schemas.microsoft.com/office/powerpoint/2010/main" val="525504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EF_Title &amp; Two Column Content colour">
    <p:spTree>
      <p:nvGrpSpPr>
        <p:cNvPr id="1" name=""/>
        <p:cNvGrpSpPr/>
        <p:nvPr/>
      </p:nvGrpSpPr>
      <p:grpSpPr>
        <a:xfrm>
          <a:off x="0" y="0"/>
          <a:ext cx="0" cy="0"/>
          <a:chOff x="0" y="0"/>
          <a:chExt cx="0" cy="0"/>
        </a:xfrm>
      </p:grpSpPr>
      <p:sp>
        <p:nvSpPr>
          <p:cNvPr id="8" name="Rectangle 7"/>
          <p:cNvSpPr/>
          <p:nvPr/>
        </p:nvSpPr>
        <p:spPr>
          <a:xfrm>
            <a:off x="384001" y="1224000"/>
            <a:ext cx="11423657" cy="4608512"/>
          </a:xfrm>
          <a:prstGeom prst="rect">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a:lstStyle/>
          <a:p>
            <a:r>
              <a:rPr lang="en-US"/>
              <a:t>Click to edit Master title style</a:t>
            </a:r>
            <a:endParaRPr lang="en-IE" dirty="0"/>
          </a:p>
        </p:txBody>
      </p:sp>
      <p:sp>
        <p:nvSpPr>
          <p:cNvPr id="3" name="Content Placeholder 2"/>
          <p:cNvSpPr>
            <a:spLocks noGrp="1"/>
          </p:cNvSpPr>
          <p:nvPr>
            <p:ph sz="half" idx="1"/>
          </p:nvPr>
        </p:nvSpPr>
        <p:spPr>
          <a:xfrm>
            <a:off x="609600" y="1600201"/>
            <a:ext cx="5384800" cy="4061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97600" y="1600201"/>
            <a:ext cx="5384800" cy="4061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Slide Number Placeholder 6"/>
          <p:cNvSpPr>
            <a:spLocks noGrp="1"/>
          </p:cNvSpPr>
          <p:nvPr>
            <p:ph type="sldNum" sz="quarter" idx="12"/>
          </p:nvPr>
        </p:nvSpPr>
        <p:spPr>
          <a:xfrm>
            <a:off x="4673600" y="6356351"/>
            <a:ext cx="2844800" cy="365125"/>
          </a:xfrm>
          <a:prstGeom prst="rect">
            <a:avLst/>
          </a:prstGeom>
        </p:spPr>
        <p:txBody>
          <a:bodyPr/>
          <a:lstStyle/>
          <a:p>
            <a:fld id="{88363DC7-DE0D-4A81-9E0B-C4E6183EF4D6}" type="slidenum">
              <a:rPr lang="en-IE" smtClean="0"/>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EF_Title &amp; Two Column Content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dirty="0"/>
          </a:p>
        </p:txBody>
      </p:sp>
      <p:sp>
        <p:nvSpPr>
          <p:cNvPr id="3" name="Content Placeholder 2"/>
          <p:cNvSpPr>
            <a:spLocks noGrp="1"/>
          </p:cNvSpPr>
          <p:nvPr>
            <p:ph sz="half" idx="1"/>
          </p:nvPr>
        </p:nvSpPr>
        <p:spPr>
          <a:xfrm>
            <a:off x="609600" y="1600201"/>
            <a:ext cx="5384800" cy="4061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97600" y="1600201"/>
            <a:ext cx="5384800" cy="4061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Slide Number Placeholder 6"/>
          <p:cNvSpPr>
            <a:spLocks noGrp="1"/>
          </p:cNvSpPr>
          <p:nvPr>
            <p:ph type="sldNum" sz="quarter" idx="12"/>
          </p:nvPr>
        </p:nvSpPr>
        <p:spPr>
          <a:xfrm>
            <a:off x="4673600" y="6356351"/>
            <a:ext cx="2844800" cy="365125"/>
          </a:xfrm>
          <a:prstGeom prst="rect">
            <a:avLst/>
          </a:prstGeom>
        </p:spPr>
        <p:txBody>
          <a:bodyPr/>
          <a:lstStyle/>
          <a:p>
            <a:fld id="{88363DC7-DE0D-4A81-9E0B-C4E6183EF4D6}" type="slidenum">
              <a:rPr lang="en-IE" smtClean="0"/>
              <a:t>‹#›</a:t>
            </a:fld>
            <a:endParaRPr lang="en-IE"/>
          </a:p>
        </p:txBody>
      </p:sp>
    </p:spTree>
    <p:extLst>
      <p:ext uri="{BB962C8B-B14F-4D97-AF65-F5344CB8AC3E}">
        <p14:creationId xmlns:p14="http://schemas.microsoft.com/office/powerpoint/2010/main" val="299660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F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5" name="Slide Number Placeholder 4"/>
          <p:cNvSpPr>
            <a:spLocks noGrp="1"/>
          </p:cNvSpPr>
          <p:nvPr>
            <p:ph type="sldNum" sz="quarter" idx="12"/>
          </p:nvPr>
        </p:nvSpPr>
        <p:spPr>
          <a:xfrm>
            <a:off x="4673600" y="6356351"/>
            <a:ext cx="2844800" cy="365125"/>
          </a:xfrm>
          <a:prstGeom prst="rect">
            <a:avLst/>
          </a:prstGeom>
        </p:spPr>
        <p:txBody>
          <a:bodyPr/>
          <a:lstStyle/>
          <a:p>
            <a:fld id="{88363DC7-DE0D-4A81-9E0B-C4E6183EF4D6}" type="slidenum">
              <a:rPr lang="en-IE" smtClean="0"/>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F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673600" y="6356351"/>
            <a:ext cx="2844800" cy="365125"/>
          </a:xfrm>
          <a:prstGeom prst="rect">
            <a:avLst/>
          </a:prstGeom>
        </p:spPr>
        <p:txBody>
          <a:bodyPr/>
          <a:lstStyle/>
          <a:p>
            <a:fld id="{88363DC7-DE0D-4A81-9E0B-C4E6183EF4D6}"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EF_Picture and Title Only">
    <p:spTree>
      <p:nvGrpSpPr>
        <p:cNvPr id="1" name=""/>
        <p:cNvGrpSpPr/>
        <p:nvPr/>
      </p:nvGrpSpPr>
      <p:grpSpPr>
        <a:xfrm>
          <a:off x="0" y="0"/>
          <a:ext cx="0" cy="0"/>
          <a:chOff x="0" y="0"/>
          <a:chExt cx="0" cy="0"/>
        </a:xfrm>
      </p:grpSpPr>
      <p:sp>
        <p:nvSpPr>
          <p:cNvPr id="10" name="Round Same Side Corner Rectangle 2">
            <a:extLst>
              <a:ext uri="{FF2B5EF4-FFF2-40B4-BE49-F238E27FC236}">
                <a16:creationId xmlns:a16="http://schemas.microsoft.com/office/drawing/2014/main" id="{30D32AC1-23D8-4850-AAD4-12E8058C59C3}"/>
              </a:ext>
            </a:extLst>
          </p:cNvPr>
          <p:cNvSpPr/>
          <p:nvPr/>
        </p:nvSpPr>
        <p:spPr>
          <a:xfrm>
            <a:off x="445615" y="4304633"/>
            <a:ext cx="7432841" cy="1510631"/>
          </a:xfrm>
          <a:prstGeom prst="round2SameRect">
            <a:avLst>
              <a:gd name="adj1" fmla="val 0"/>
              <a:gd name="adj2" fmla="val 18015"/>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solidFill>
                <a:schemeClr val="bg2"/>
              </a:solidFill>
            </a:endParaRPr>
          </a:p>
        </p:txBody>
      </p:sp>
      <p:sp>
        <p:nvSpPr>
          <p:cNvPr id="4" name="Slide Number Placeholder 3"/>
          <p:cNvSpPr>
            <a:spLocks noGrp="1"/>
          </p:cNvSpPr>
          <p:nvPr>
            <p:ph type="sldNum" sz="quarter" idx="12"/>
          </p:nvPr>
        </p:nvSpPr>
        <p:spPr>
          <a:xfrm>
            <a:off x="4673600" y="6356351"/>
            <a:ext cx="2844800" cy="365125"/>
          </a:xfrm>
          <a:prstGeom prst="rect">
            <a:avLst/>
          </a:prstGeom>
        </p:spPr>
        <p:txBody>
          <a:bodyPr/>
          <a:lstStyle/>
          <a:p>
            <a:fld id="{88363DC7-DE0D-4A81-9E0B-C4E6183EF4D6}" type="slidenum">
              <a:rPr lang="en-IE" smtClean="0"/>
              <a:t>‹#›</a:t>
            </a:fld>
            <a:endParaRPr lang="en-IE"/>
          </a:p>
        </p:txBody>
      </p:sp>
      <p:sp>
        <p:nvSpPr>
          <p:cNvPr id="3" name="Picture Placeholder 2">
            <a:extLst>
              <a:ext uri="{FF2B5EF4-FFF2-40B4-BE49-F238E27FC236}">
                <a16:creationId xmlns:a16="http://schemas.microsoft.com/office/drawing/2014/main" id="{EEB31B27-A28A-430F-8948-84294E30BBBD}"/>
              </a:ext>
            </a:extLst>
          </p:cNvPr>
          <p:cNvSpPr>
            <a:spLocks noGrp="1"/>
          </p:cNvSpPr>
          <p:nvPr>
            <p:ph type="pic" sz="quarter" idx="13"/>
          </p:nvPr>
        </p:nvSpPr>
        <p:spPr>
          <a:xfrm>
            <a:off x="1902884" y="685800"/>
            <a:ext cx="9556749" cy="4362450"/>
          </a:xfrm>
        </p:spPr>
        <p:txBody>
          <a:bodyPr/>
          <a:lstStyle/>
          <a:p>
            <a:r>
              <a:rPr lang="en-US"/>
              <a:t>Click icon to add picture</a:t>
            </a:r>
            <a:endParaRPr lang="en-GB" dirty="0"/>
          </a:p>
        </p:txBody>
      </p:sp>
      <p:sp>
        <p:nvSpPr>
          <p:cNvPr id="6" name="Text Placeholder 5">
            <a:extLst>
              <a:ext uri="{FF2B5EF4-FFF2-40B4-BE49-F238E27FC236}">
                <a16:creationId xmlns:a16="http://schemas.microsoft.com/office/drawing/2014/main" id="{BD8E75EB-910C-4978-8735-A8FBD93B682A}"/>
              </a:ext>
            </a:extLst>
          </p:cNvPr>
          <p:cNvSpPr>
            <a:spLocks noGrp="1"/>
          </p:cNvSpPr>
          <p:nvPr>
            <p:ph type="body" sz="quarter" idx="14"/>
          </p:nvPr>
        </p:nvSpPr>
        <p:spPr>
          <a:xfrm>
            <a:off x="445615" y="4304632"/>
            <a:ext cx="7432841" cy="1260000"/>
          </a:xfrm>
          <a:solidFill>
            <a:srgbClr val="143058"/>
          </a:solidFill>
          <a:ln>
            <a:solidFill>
              <a:srgbClr val="143058"/>
            </a:solidFill>
          </a:ln>
        </p:spPr>
        <p:txBody>
          <a:bodyPr/>
          <a:lstStyle>
            <a:lvl1pPr marL="0" indent="0">
              <a:buNone/>
              <a:defRPr/>
            </a:lvl1pPr>
          </a:lstStyle>
          <a:p>
            <a:pPr lvl="0"/>
            <a:r>
              <a:rPr lang="en-US"/>
              <a:t>Click to edit Master text styles</a:t>
            </a:r>
          </a:p>
        </p:txBody>
      </p:sp>
      <p:sp>
        <p:nvSpPr>
          <p:cNvPr id="8" name="Text Placeholder 7">
            <a:extLst>
              <a:ext uri="{FF2B5EF4-FFF2-40B4-BE49-F238E27FC236}">
                <a16:creationId xmlns:a16="http://schemas.microsoft.com/office/drawing/2014/main" id="{D34460CF-7478-4D43-AC04-FF9AE7B31371}"/>
              </a:ext>
            </a:extLst>
          </p:cNvPr>
          <p:cNvSpPr>
            <a:spLocks noGrp="1"/>
          </p:cNvSpPr>
          <p:nvPr>
            <p:ph type="body" sz="quarter" idx="15" hasCustomPrompt="1"/>
          </p:nvPr>
        </p:nvSpPr>
        <p:spPr>
          <a:xfrm>
            <a:off x="994148" y="4470524"/>
            <a:ext cx="6335775" cy="577726"/>
          </a:xfrm>
        </p:spPr>
        <p:txBody>
          <a:bodyPr>
            <a:noAutofit/>
          </a:bodyPr>
          <a:lstStyle>
            <a:lvl1pPr marL="0" indent="0">
              <a:buNone/>
              <a:defRPr sz="32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IE" dirty="0"/>
              <a:t>Main Text</a:t>
            </a:r>
            <a:endParaRPr lang="en-GB" dirty="0"/>
          </a:p>
        </p:txBody>
      </p:sp>
      <p:sp>
        <p:nvSpPr>
          <p:cNvPr id="9" name="Text Placeholder 7">
            <a:extLst>
              <a:ext uri="{FF2B5EF4-FFF2-40B4-BE49-F238E27FC236}">
                <a16:creationId xmlns:a16="http://schemas.microsoft.com/office/drawing/2014/main" id="{9A2834BD-C6B7-4C6B-9105-5B80B3ED2082}"/>
              </a:ext>
            </a:extLst>
          </p:cNvPr>
          <p:cNvSpPr>
            <a:spLocks noGrp="1"/>
          </p:cNvSpPr>
          <p:nvPr>
            <p:ph type="body" sz="quarter" idx="16" hasCustomPrompt="1"/>
          </p:nvPr>
        </p:nvSpPr>
        <p:spPr>
          <a:xfrm>
            <a:off x="994149" y="5048251"/>
            <a:ext cx="6335773" cy="392113"/>
          </a:xfrm>
        </p:spPr>
        <p:txBody>
          <a:bodyPr>
            <a:noAutofit/>
          </a:bodyPr>
          <a:lstStyle>
            <a:lvl1pPr marL="0" indent="0">
              <a:buNone/>
              <a:defRPr sz="2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IE" dirty="0"/>
              <a:t>Sub text</a:t>
            </a:r>
            <a:endParaRPr lang="en-GB" dirty="0"/>
          </a:p>
        </p:txBody>
      </p:sp>
    </p:spTree>
    <p:extLst>
      <p:ext uri="{BB962C8B-B14F-4D97-AF65-F5344CB8AC3E}">
        <p14:creationId xmlns:p14="http://schemas.microsoft.com/office/powerpoint/2010/main" val="1141040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5360" y="274638"/>
            <a:ext cx="11425269" cy="778098"/>
          </a:xfrm>
          <a:prstGeom prst="rect">
            <a:avLst/>
          </a:prstGeom>
        </p:spPr>
        <p:txBody>
          <a:bodyPr vert="horz" lIns="91440" tIns="45720" rIns="91440" bIns="45720" rtlCol="0" anchor="ctr">
            <a:normAutofit/>
          </a:bodyPr>
          <a:lstStyle/>
          <a:p>
            <a:r>
              <a:rPr lang="en-US"/>
              <a:t>Click to edit Master title style</a:t>
            </a:r>
            <a:endParaRPr lang="en-IE" dirty="0"/>
          </a:p>
        </p:txBody>
      </p:sp>
      <p:sp>
        <p:nvSpPr>
          <p:cNvPr id="3" name="Text Placeholder 2"/>
          <p:cNvSpPr>
            <a:spLocks noGrp="1"/>
          </p:cNvSpPr>
          <p:nvPr>
            <p:ph type="body" idx="1"/>
          </p:nvPr>
        </p:nvSpPr>
        <p:spPr>
          <a:xfrm>
            <a:off x="431371" y="1340769"/>
            <a:ext cx="11329259" cy="43924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dirty="0"/>
          </a:p>
        </p:txBody>
      </p:sp>
      <p:pic>
        <p:nvPicPr>
          <p:cNvPr id="8" name="Picture 7" descr="EF2015_Logo_landscape_Colour.pn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023265" y="6412802"/>
            <a:ext cx="1476000" cy="252222"/>
          </a:xfrm>
          <a:prstGeom prst="rect">
            <a:avLst/>
          </a:prstGeom>
        </p:spPr>
      </p:pic>
      <p:cxnSp>
        <p:nvCxnSpPr>
          <p:cNvPr id="9" name="Straight Connector 8"/>
          <p:cNvCxnSpPr>
            <a:cxnSpLocks/>
          </p:cNvCxnSpPr>
          <p:nvPr/>
        </p:nvCxnSpPr>
        <p:spPr>
          <a:xfrm>
            <a:off x="335360" y="6192000"/>
            <a:ext cx="11425269" cy="0"/>
          </a:xfrm>
          <a:prstGeom prst="line">
            <a:avLst/>
          </a:prstGeom>
          <a:ln w="76200"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4"/>
          </p:nvPr>
        </p:nvSpPr>
        <p:spPr>
          <a:xfrm>
            <a:off x="4673600" y="6356351"/>
            <a:ext cx="2844800" cy="365125"/>
          </a:xfrm>
          <a:prstGeom prst="rect">
            <a:avLst/>
          </a:prstGeom>
        </p:spPr>
        <p:txBody>
          <a:bodyPr vert="horz" lIns="91440" tIns="45720" rIns="91440" bIns="45720" rtlCol="0" anchor="ctr"/>
          <a:lstStyle>
            <a:lvl1pPr algn="ctr">
              <a:defRPr sz="1200">
                <a:solidFill>
                  <a:schemeClr val="accent6"/>
                </a:solidFill>
              </a:defRPr>
            </a:lvl1pPr>
          </a:lstStyle>
          <a:p>
            <a:fld id="{455459BC-FB4E-4FEB-A8AF-9E2C740BEC10}" type="slidenum">
              <a:rPr lang="en-IE" smtClean="0"/>
              <a:pPr/>
              <a:t>‹#›</a:t>
            </a:fld>
            <a:endParaRPr lang="en-I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75" r:id="rId3"/>
    <p:sldLayoutId id="2147483664" r:id="rId4"/>
    <p:sldLayoutId id="2147483674" r:id="rId5"/>
    <p:sldLayoutId id="2147483666" r:id="rId6"/>
    <p:sldLayoutId id="2147483667" r:id="rId7"/>
    <p:sldLayoutId id="2147483676" r:id="rId8"/>
  </p:sldLayoutIdLst>
  <p:txStyles>
    <p:titleStyle>
      <a:lvl1pPr algn="l" defTabSz="914400" rtl="0" eaLnBrk="1" latinLnBrk="0" hangingPunct="1">
        <a:spcBef>
          <a:spcPct val="0"/>
        </a:spcBef>
        <a:buNone/>
        <a:defRPr sz="3200" b="1"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2400" kern="1200">
          <a:solidFill>
            <a:schemeClr val="bg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bg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bg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bg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bg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DA473-8BED-4A7D-BA67-CCB80CB84D41}"/>
              </a:ext>
            </a:extLst>
          </p:cNvPr>
          <p:cNvSpPr>
            <a:spLocks noGrp="1"/>
          </p:cNvSpPr>
          <p:nvPr>
            <p:ph type="ctrTitle"/>
          </p:nvPr>
        </p:nvSpPr>
        <p:spPr/>
        <p:txBody>
          <a:bodyPr>
            <a:normAutofit/>
          </a:bodyPr>
          <a:lstStyle/>
          <a:p>
            <a:r>
              <a:rPr lang="en-GB" dirty="0"/>
              <a:t>Societal implications of labour market instability</a:t>
            </a:r>
          </a:p>
        </p:txBody>
      </p:sp>
      <p:sp>
        <p:nvSpPr>
          <p:cNvPr id="3" name="Subtitle 2">
            <a:extLst>
              <a:ext uri="{FF2B5EF4-FFF2-40B4-BE49-F238E27FC236}">
                <a16:creationId xmlns:a16="http://schemas.microsoft.com/office/drawing/2014/main" id="{67E17AC2-5BC5-4B20-B6C1-CBA1288B7D1E}"/>
              </a:ext>
            </a:extLst>
          </p:cNvPr>
          <p:cNvSpPr>
            <a:spLocks noGrp="1"/>
          </p:cNvSpPr>
          <p:nvPr>
            <p:ph type="subTitle" idx="1"/>
          </p:nvPr>
        </p:nvSpPr>
        <p:spPr>
          <a:xfrm>
            <a:off x="911424" y="3306724"/>
            <a:ext cx="10369152" cy="765213"/>
          </a:xfrm>
        </p:spPr>
        <p:txBody>
          <a:bodyPr>
            <a:normAutofit fontScale="92500" lnSpcReduction="10000"/>
          </a:bodyPr>
          <a:lstStyle/>
          <a:p>
            <a:r>
              <a:rPr lang="en-IE" i="1" dirty="0" err="1"/>
              <a:t>Eurodiaconia</a:t>
            </a:r>
            <a:r>
              <a:rPr lang="en-IE" i="1" dirty="0"/>
              <a:t> </a:t>
            </a:r>
            <a:r>
              <a:rPr lang="en-GB" i="1" dirty="0"/>
              <a:t>Annual Conference and General Meeting</a:t>
            </a:r>
            <a:endParaRPr lang="en-IE" i="1" dirty="0"/>
          </a:p>
          <a:p>
            <a:r>
              <a:rPr lang="en-IE" sz="2100" dirty="0"/>
              <a:t>14 May 2024, Bucharest</a:t>
            </a:r>
            <a:endParaRPr lang="en-GB" sz="2100" dirty="0"/>
          </a:p>
        </p:txBody>
      </p:sp>
      <p:sp>
        <p:nvSpPr>
          <p:cNvPr id="4" name="Text Placeholder 3">
            <a:extLst>
              <a:ext uri="{FF2B5EF4-FFF2-40B4-BE49-F238E27FC236}">
                <a16:creationId xmlns:a16="http://schemas.microsoft.com/office/drawing/2014/main" id="{6A289BA2-3EE0-434F-AD9B-0730B70B0766}"/>
              </a:ext>
            </a:extLst>
          </p:cNvPr>
          <p:cNvSpPr>
            <a:spLocks noGrp="1"/>
          </p:cNvSpPr>
          <p:nvPr>
            <p:ph type="body" sz="quarter" idx="13"/>
          </p:nvPr>
        </p:nvSpPr>
        <p:spPr>
          <a:xfrm>
            <a:off x="911225" y="4170502"/>
            <a:ext cx="10366375" cy="936104"/>
          </a:xfrm>
        </p:spPr>
        <p:txBody>
          <a:bodyPr>
            <a:normAutofit fontScale="92500" lnSpcReduction="10000"/>
          </a:bodyPr>
          <a:lstStyle/>
          <a:p>
            <a:r>
              <a:rPr lang="en-GB" dirty="0">
                <a:solidFill>
                  <a:schemeClr val="accent6"/>
                </a:solidFill>
              </a:rPr>
              <a:t>Eszter Sandor</a:t>
            </a:r>
          </a:p>
          <a:p>
            <a:r>
              <a:rPr lang="en-GB" dirty="0">
                <a:solidFill>
                  <a:schemeClr val="accent6"/>
                </a:solidFill>
              </a:rPr>
              <a:t>Senior Research Manager, Eurofound, Unit C – Social Policies</a:t>
            </a:r>
          </a:p>
          <a:p>
            <a:r>
              <a:rPr lang="en-GB" sz="1600" dirty="0">
                <a:solidFill>
                  <a:schemeClr val="accent6"/>
                </a:solidFill>
              </a:rPr>
              <a:t>esa@eurofound.europa.eu</a:t>
            </a:r>
          </a:p>
        </p:txBody>
      </p:sp>
    </p:spTree>
    <p:extLst>
      <p:ext uri="{BB962C8B-B14F-4D97-AF65-F5344CB8AC3E}">
        <p14:creationId xmlns:p14="http://schemas.microsoft.com/office/powerpoint/2010/main" val="370217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D1AC3-A8CE-0E23-979D-88E421637F5E}"/>
              </a:ext>
            </a:extLst>
          </p:cNvPr>
          <p:cNvSpPr>
            <a:spLocks noGrp="1"/>
          </p:cNvSpPr>
          <p:nvPr>
            <p:ph type="title"/>
          </p:nvPr>
        </p:nvSpPr>
        <p:spPr>
          <a:xfrm>
            <a:off x="235974" y="597803"/>
            <a:ext cx="5351008" cy="830996"/>
          </a:xfrm>
        </p:spPr>
        <p:txBody>
          <a:bodyPr>
            <a:normAutofit fontScale="90000"/>
          </a:bodyPr>
          <a:lstStyle/>
          <a:p>
            <a:r>
              <a:rPr lang="en-GB" sz="3200" dirty="0">
                <a:solidFill>
                  <a:schemeClr val="bg2"/>
                </a:solidFill>
              </a:rPr>
              <a:t>People on insecure contracts have lower trust in other people</a:t>
            </a:r>
          </a:p>
        </p:txBody>
      </p:sp>
      <p:sp>
        <p:nvSpPr>
          <p:cNvPr id="5" name="TextBox 4">
            <a:extLst>
              <a:ext uri="{FF2B5EF4-FFF2-40B4-BE49-F238E27FC236}">
                <a16:creationId xmlns:a16="http://schemas.microsoft.com/office/drawing/2014/main" id="{1AB409A8-05F2-E5F0-2C65-2DB6C4B178AE}"/>
              </a:ext>
            </a:extLst>
          </p:cNvPr>
          <p:cNvSpPr txBox="1"/>
          <p:nvPr/>
        </p:nvSpPr>
        <p:spPr>
          <a:xfrm>
            <a:off x="6262249" y="428526"/>
            <a:ext cx="5929751" cy="338554"/>
          </a:xfrm>
          <a:prstGeom prst="rect">
            <a:avLst/>
          </a:prstGeom>
          <a:noFill/>
        </p:spPr>
        <p:txBody>
          <a:bodyPr wrap="square" rtlCol="0">
            <a:spAutoFit/>
          </a:bodyPr>
          <a:lstStyle/>
          <a:p>
            <a:r>
              <a:rPr lang="en-GB" sz="1600" i="1" dirty="0">
                <a:solidFill>
                  <a:schemeClr val="bg2"/>
                </a:solidFill>
                <a:effectLst/>
                <a:latin typeface="Calibri" panose="020F0502020204030204" pitchFamily="34" charset="0"/>
                <a:ea typeface="Calibri" panose="020F0502020204030204" pitchFamily="34" charset="0"/>
                <a:cs typeface="Arial" panose="020B0604020202020204" pitchFamily="34" charset="0"/>
              </a:rPr>
              <a:t>Trust in people (scale 0-10) by social groups, regression estimates</a:t>
            </a:r>
            <a:endParaRPr lang="en-GB" sz="1600" i="1" dirty="0">
              <a:solidFill>
                <a:schemeClr val="bg2"/>
              </a:solidFill>
            </a:endParaRPr>
          </a:p>
        </p:txBody>
      </p:sp>
      <p:sp>
        <p:nvSpPr>
          <p:cNvPr id="8" name="TextBox 7">
            <a:extLst>
              <a:ext uri="{FF2B5EF4-FFF2-40B4-BE49-F238E27FC236}">
                <a16:creationId xmlns:a16="http://schemas.microsoft.com/office/drawing/2014/main" id="{0DE064AD-107D-E52C-359A-6908BE6F82CF}"/>
              </a:ext>
            </a:extLst>
          </p:cNvPr>
          <p:cNvSpPr txBox="1"/>
          <p:nvPr/>
        </p:nvSpPr>
        <p:spPr>
          <a:xfrm>
            <a:off x="659876" y="2105561"/>
            <a:ext cx="3936569" cy="2308324"/>
          </a:xfrm>
          <a:prstGeom prst="rect">
            <a:avLst/>
          </a:prstGeom>
          <a:noFill/>
        </p:spPr>
        <p:txBody>
          <a:bodyPr wrap="square" rtlCol="0">
            <a:spAutoFit/>
          </a:bodyPr>
          <a:lstStyle/>
          <a:p>
            <a:pPr marL="285750" indent="-285750">
              <a:buFont typeface="Arial" panose="020B0604020202020204" pitchFamily="34" charset="0"/>
              <a:buChar char="•"/>
            </a:pPr>
            <a:endParaRPr lang="en-GB" sz="1600" dirty="0">
              <a:solidFill>
                <a:schemeClr val="bg2"/>
              </a:solidFill>
            </a:endParaRPr>
          </a:p>
          <a:p>
            <a:pPr marL="285750" indent="-285750">
              <a:buFont typeface="Arial" panose="020B0604020202020204" pitchFamily="34" charset="0"/>
              <a:buChar char="•"/>
            </a:pPr>
            <a:r>
              <a:rPr lang="en-GB" sz="1600" dirty="0">
                <a:solidFill>
                  <a:schemeClr val="bg2"/>
                </a:solidFill>
              </a:rPr>
              <a:t>Possibly related to feelings of social exclusion</a:t>
            </a:r>
          </a:p>
          <a:p>
            <a:pPr marL="285750" indent="-285750">
              <a:buFont typeface="Arial" panose="020B0604020202020204" pitchFamily="34" charset="0"/>
              <a:buChar char="•"/>
            </a:pPr>
            <a:endParaRPr lang="en-GB" sz="1600" dirty="0">
              <a:solidFill>
                <a:schemeClr val="bg2"/>
              </a:solidFill>
            </a:endParaRPr>
          </a:p>
          <a:p>
            <a:pPr marL="285750" indent="-285750">
              <a:buFont typeface="Arial" panose="020B0604020202020204" pitchFamily="34" charset="0"/>
              <a:buChar char="•"/>
            </a:pPr>
            <a:r>
              <a:rPr lang="en-GB" sz="1600" dirty="0">
                <a:solidFill>
                  <a:schemeClr val="bg2"/>
                </a:solidFill>
              </a:rPr>
              <a:t>Disability, unemployment, and low income are also related to lower trust in people</a:t>
            </a:r>
          </a:p>
          <a:p>
            <a:pPr marL="285750" indent="-285750">
              <a:buFont typeface="Arial" panose="020B0604020202020204" pitchFamily="34" charset="0"/>
              <a:buChar char="•"/>
            </a:pPr>
            <a:endParaRPr lang="en-GB" sz="1600" dirty="0">
              <a:solidFill>
                <a:schemeClr val="bg2"/>
              </a:solidFill>
            </a:endParaRPr>
          </a:p>
          <a:p>
            <a:pPr marL="285750" indent="-285750">
              <a:buFont typeface="Arial" panose="020B0604020202020204" pitchFamily="34" charset="0"/>
              <a:buChar char="•"/>
            </a:pPr>
            <a:endParaRPr lang="en-GB" sz="1600" dirty="0">
              <a:solidFill>
                <a:schemeClr val="bg2"/>
              </a:solidFill>
            </a:endParaRPr>
          </a:p>
        </p:txBody>
      </p:sp>
      <p:sp>
        <p:nvSpPr>
          <p:cNvPr id="6" name="TextBox 5">
            <a:extLst>
              <a:ext uri="{FF2B5EF4-FFF2-40B4-BE49-F238E27FC236}">
                <a16:creationId xmlns:a16="http://schemas.microsoft.com/office/drawing/2014/main" id="{A071FA88-EF08-992F-535A-BEC4FA5C7E84}"/>
              </a:ext>
            </a:extLst>
          </p:cNvPr>
          <p:cNvSpPr txBox="1"/>
          <p:nvPr/>
        </p:nvSpPr>
        <p:spPr>
          <a:xfrm>
            <a:off x="6096000" y="5762997"/>
            <a:ext cx="5929751" cy="276999"/>
          </a:xfrm>
          <a:prstGeom prst="rect">
            <a:avLst/>
          </a:prstGeom>
          <a:noFill/>
        </p:spPr>
        <p:txBody>
          <a:bodyPr wrap="square" rtlCol="0">
            <a:spAutoFit/>
          </a:bodyPr>
          <a:lstStyle/>
          <a:p>
            <a:r>
              <a:rPr lang="en-GB" sz="1200" i="1" dirty="0">
                <a:solidFill>
                  <a:schemeClr val="bg2"/>
                </a:solidFill>
                <a:effectLst/>
                <a:latin typeface="Calibri" panose="020F0502020204030204" pitchFamily="34" charset="0"/>
                <a:ea typeface="Calibri" panose="020F0502020204030204" pitchFamily="34" charset="0"/>
                <a:cs typeface="Arial" panose="020B0604020202020204" pitchFamily="34" charset="0"/>
              </a:rPr>
              <a:t>European Social Survey 2018</a:t>
            </a:r>
            <a:endParaRPr lang="en-GB" sz="1200" i="1" dirty="0">
              <a:solidFill>
                <a:schemeClr val="bg2"/>
              </a:solidFill>
            </a:endParaRPr>
          </a:p>
        </p:txBody>
      </p:sp>
      <p:graphicFrame>
        <p:nvGraphicFramePr>
          <p:cNvPr id="3" name="Chart 2">
            <a:extLst>
              <a:ext uri="{FF2B5EF4-FFF2-40B4-BE49-F238E27FC236}">
                <a16:creationId xmlns:a16="http://schemas.microsoft.com/office/drawing/2014/main" id="{61C75E84-26BB-471E-BA85-26CF8F8D832A}"/>
              </a:ext>
            </a:extLst>
          </p:cNvPr>
          <p:cNvGraphicFramePr>
            <a:graphicFrameLocks/>
          </p:cNvGraphicFramePr>
          <p:nvPr>
            <p:extLst>
              <p:ext uri="{D42A27DB-BD31-4B8C-83A1-F6EECF244321}">
                <p14:modId xmlns:p14="http://schemas.microsoft.com/office/powerpoint/2010/main" val="1788273517"/>
              </p:ext>
            </p:extLst>
          </p:nvPr>
        </p:nvGraphicFramePr>
        <p:xfrm>
          <a:off x="6096000" y="999117"/>
          <a:ext cx="5084618" cy="47638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0619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D1AC3-A8CE-0E23-979D-88E421637F5E}"/>
              </a:ext>
            </a:extLst>
          </p:cNvPr>
          <p:cNvSpPr>
            <a:spLocks noGrp="1"/>
          </p:cNvSpPr>
          <p:nvPr>
            <p:ph type="title"/>
          </p:nvPr>
        </p:nvSpPr>
        <p:spPr>
          <a:xfrm>
            <a:off x="374072" y="143366"/>
            <a:ext cx="5351008" cy="830996"/>
          </a:xfrm>
        </p:spPr>
        <p:txBody>
          <a:bodyPr>
            <a:normAutofit fontScale="90000"/>
          </a:bodyPr>
          <a:lstStyle/>
          <a:p>
            <a:r>
              <a:rPr lang="en-GB" sz="3200" dirty="0">
                <a:solidFill>
                  <a:schemeClr val="bg2"/>
                </a:solidFill>
              </a:rPr>
              <a:t>…and lower perception of fairness</a:t>
            </a:r>
          </a:p>
        </p:txBody>
      </p:sp>
      <p:sp>
        <p:nvSpPr>
          <p:cNvPr id="5" name="TextBox 4">
            <a:extLst>
              <a:ext uri="{FF2B5EF4-FFF2-40B4-BE49-F238E27FC236}">
                <a16:creationId xmlns:a16="http://schemas.microsoft.com/office/drawing/2014/main" id="{1AB409A8-05F2-E5F0-2C65-2DB6C4B178AE}"/>
              </a:ext>
            </a:extLst>
          </p:cNvPr>
          <p:cNvSpPr txBox="1"/>
          <p:nvPr/>
        </p:nvSpPr>
        <p:spPr>
          <a:xfrm>
            <a:off x="4740361" y="534725"/>
            <a:ext cx="7451639" cy="338554"/>
          </a:xfrm>
          <a:prstGeom prst="rect">
            <a:avLst/>
          </a:prstGeom>
          <a:noFill/>
        </p:spPr>
        <p:txBody>
          <a:bodyPr wrap="square" rtlCol="0">
            <a:spAutoFit/>
          </a:bodyPr>
          <a:lstStyle/>
          <a:p>
            <a:r>
              <a:rPr lang="en-GB" sz="1600" i="1" dirty="0">
                <a:solidFill>
                  <a:schemeClr val="bg2"/>
                </a:solidFill>
                <a:effectLst/>
                <a:latin typeface="Calibri" panose="020F0502020204030204" pitchFamily="34" charset="0"/>
                <a:ea typeface="Calibri" panose="020F0502020204030204" pitchFamily="34" charset="0"/>
                <a:cs typeface="Arial" panose="020B0604020202020204" pitchFamily="34" charset="0"/>
              </a:rPr>
              <a:t>Perception of othe</a:t>
            </a:r>
            <a:r>
              <a:rPr lang="en-GB" sz="1600" i="1" dirty="0">
                <a:solidFill>
                  <a:schemeClr val="bg2"/>
                </a:solidFill>
                <a:latin typeface="Calibri" panose="020F0502020204030204" pitchFamily="34" charset="0"/>
                <a:ea typeface="Calibri" panose="020F0502020204030204" pitchFamily="34" charset="0"/>
                <a:cs typeface="Arial" panose="020B0604020202020204" pitchFamily="34" charset="0"/>
              </a:rPr>
              <a:t>r people’s fairness</a:t>
            </a:r>
            <a:r>
              <a:rPr lang="en-GB" sz="1600" i="1" dirty="0">
                <a:solidFill>
                  <a:schemeClr val="bg2"/>
                </a:solidFill>
                <a:effectLst/>
                <a:latin typeface="Calibri" panose="020F0502020204030204" pitchFamily="34" charset="0"/>
                <a:ea typeface="Calibri" panose="020F0502020204030204" pitchFamily="34" charset="0"/>
                <a:cs typeface="Arial" panose="020B0604020202020204" pitchFamily="34" charset="0"/>
              </a:rPr>
              <a:t>(scale 0-10) by social groups, regression estimates</a:t>
            </a:r>
            <a:endParaRPr lang="en-GB" sz="1600" i="1" dirty="0">
              <a:solidFill>
                <a:schemeClr val="bg2"/>
              </a:solidFill>
            </a:endParaRPr>
          </a:p>
        </p:txBody>
      </p:sp>
      <p:sp>
        <p:nvSpPr>
          <p:cNvPr id="6" name="TextBox 5">
            <a:extLst>
              <a:ext uri="{FF2B5EF4-FFF2-40B4-BE49-F238E27FC236}">
                <a16:creationId xmlns:a16="http://schemas.microsoft.com/office/drawing/2014/main" id="{F181EBC5-6A7A-C54A-A98A-8093F1C711E2}"/>
              </a:ext>
            </a:extLst>
          </p:cNvPr>
          <p:cNvSpPr txBox="1"/>
          <p:nvPr/>
        </p:nvSpPr>
        <p:spPr>
          <a:xfrm>
            <a:off x="5366418" y="5606639"/>
            <a:ext cx="5929751" cy="276999"/>
          </a:xfrm>
          <a:prstGeom prst="rect">
            <a:avLst/>
          </a:prstGeom>
          <a:noFill/>
        </p:spPr>
        <p:txBody>
          <a:bodyPr wrap="square" rtlCol="0">
            <a:spAutoFit/>
          </a:bodyPr>
          <a:lstStyle/>
          <a:p>
            <a:r>
              <a:rPr lang="en-GB" sz="1200" i="1" dirty="0">
                <a:solidFill>
                  <a:schemeClr val="bg2"/>
                </a:solidFill>
                <a:effectLst/>
                <a:latin typeface="Calibri" panose="020F0502020204030204" pitchFamily="34" charset="0"/>
                <a:ea typeface="Calibri" panose="020F0502020204030204" pitchFamily="34" charset="0"/>
                <a:cs typeface="Arial" panose="020B0604020202020204" pitchFamily="34" charset="0"/>
              </a:rPr>
              <a:t>European Social Survey 2018</a:t>
            </a:r>
            <a:endParaRPr lang="en-GB" sz="1200" i="1" dirty="0">
              <a:solidFill>
                <a:schemeClr val="bg2"/>
              </a:solidFill>
            </a:endParaRPr>
          </a:p>
        </p:txBody>
      </p:sp>
      <p:sp>
        <p:nvSpPr>
          <p:cNvPr id="7" name="TextBox 6">
            <a:extLst>
              <a:ext uri="{FF2B5EF4-FFF2-40B4-BE49-F238E27FC236}">
                <a16:creationId xmlns:a16="http://schemas.microsoft.com/office/drawing/2014/main" id="{0EE51B98-C04A-813A-510A-F4F8D0865FA2}"/>
              </a:ext>
            </a:extLst>
          </p:cNvPr>
          <p:cNvSpPr txBox="1"/>
          <p:nvPr/>
        </p:nvSpPr>
        <p:spPr>
          <a:xfrm>
            <a:off x="668904" y="1726182"/>
            <a:ext cx="3936569" cy="1815882"/>
          </a:xfrm>
          <a:prstGeom prst="rect">
            <a:avLst/>
          </a:prstGeom>
          <a:noFill/>
        </p:spPr>
        <p:txBody>
          <a:bodyPr wrap="square" rtlCol="0">
            <a:spAutoFit/>
          </a:bodyPr>
          <a:lstStyle/>
          <a:p>
            <a:pPr marL="285750" indent="-285750">
              <a:buFont typeface="Arial" panose="020B0604020202020204" pitchFamily="34" charset="0"/>
              <a:buChar char="•"/>
            </a:pPr>
            <a:r>
              <a:rPr lang="en-GB" sz="1600" dirty="0">
                <a:solidFill>
                  <a:schemeClr val="bg2"/>
                </a:solidFill>
              </a:rPr>
              <a:t>Disability, education level and income are strongest predictors of perceiving fairness in society</a:t>
            </a:r>
          </a:p>
          <a:p>
            <a:endParaRPr lang="en-GB" sz="1600" dirty="0">
              <a:solidFill>
                <a:schemeClr val="bg2"/>
              </a:solidFill>
            </a:endParaRPr>
          </a:p>
          <a:p>
            <a:pPr marL="285750" indent="-285750">
              <a:buFont typeface="Arial" panose="020B0604020202020204" pitchFamily="34" charset="0"/>
              <a:buChar char="•"/>
            </a:pPr>
            <a:r>
              <a:rPr lang="en-GB" sz="1600" dirty="0">
                <a:solidFill>
                  <a:schemeClr val="bg2"/>
                </a:solidFill>
              </a:rPr>
              <a:t>Relationship with non-permanent contract is also significant after controlling for these factors</a:t>
            </a:r>
          </a:p>
        </p:txBody>
      </p:sp>
      <p:graphicFrame>
        <p:nvGraphicFramePr>
          <p:cNvPr id="4" name="Chart 3">
            <a:extLst>
              <a:ext uri="{FF2B5EF4-FFF2-40B4-BE49-F238E27FC236}">
                <a16:creationId xmlns:a16="http://schemas.microsoft.com/office/drawing/2014/main" id="{61267543-C610-4E2D-AD9E-C945066F7550}"/>
              </a:ext>
            </a:extLst>
          </p:cNvPr>
          <p:cNvGraphicFramePr>
            <a:graphicFrameLocks/>
          </p:cNvGraphicFramePr>
          <p:nvPr>
            <p:extLst>
              <p:ext uri="{D42A27DB-BD31-4B8C-83A1-F6EECF244321}">
                <p14:modId xmlns:p14="http://schemas.microsoft.com/office/powerpoint/2010/main" val="469623919"/>
              </p:ext>
            </p:extLst>
          </p:nvPr>
        </p:nvGraphicFramePr>
        <p:xfrm>
          <a:off x="5725080" y="974362"/>
          <a:ext cx="4554300" cy="46322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26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2A6B7-C09E-0D79-68D8-BB3CE1FF4FDC}"/>
              </a:ext>
            </a:extLst>
          </p:cNvPr>
          <p:cNvSpPr>
            <a:spLocks noGrp="1"/>
          </p:cNvSpPr>
          <p:nvPr>
            <p:ph type="title"/>
          </p:nvPr>
        </p:nvSpPr>
        <p:spPr>
          <a:xfrm>
            <a:off x="383365" y="181119"/>
            <a:ext cx="11425269" cy="778098"/>
          </a:xfrm>
        </p:spPr>
        <p:txBody>
          <a:bodyPr>
            <a:normAutofit/>
          </a:bodyPr>
          <a:lstStyle/>
          <a:p>
            <a:r>
              <a:rPr lang="en-IE" dirty="0"/>
              <a:t>Post-pandemic e-survey data on trust in people</a:t>
            </a:r>
          </a:p>
        </p:txBody>
      </p:sp>
      <p:graphicFrame>
        <p:nvGraphicFramePr>
          <p:cNvPr id="3" name="Chart 2">
            <a:extLst>
              <a:ext uri="{FF2B5EF4-FFF2-40B4-BE49-F238E27FC236}">
                <a16:creationId xmlns:a16="http://schemas.microsoft.com/office/drawing/2014/main" id="{012BC8E8-337F-491E-BDB7-BCC8916B41EE}"/>
              </a:ext>
            </a:extLst>
          </p:cNvPr>
          <p:cNvGraphicFramePr>
            <a:graphicFrameLocks/>
          </p:cNvGraphicFramePr>
          <p:nvPr/>
        </p:nvGraphicFramePr>
        <p:xfrm>
          <a:off x="476632" y="1520531"/>
          <a:ext cx="5619368" cy="453549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430BE312-1CA1-471D-1816-B3D87C170DAB}"/>
              </a:ext>
            </a:extLst>
          </p:cNvPr>
          <p:cNvSpPr txBox="1"/>
          <p:nvPr/>
        </p:nvSpPr>
        <p:spPr>
          <a:xfrm>
            <a:off x="6509899" y="2103655"/>
            <a:ext cx="4981375" cy="1323439"/>
          </a:xfrm>
          <a:prstGeom prst="rect">
            <a:avLst/>
          </a:prstGeom>
          <a:noFill/>
        </p:spPr>
        <p:txBody>
          <a:bodyPr wrap="square" rtlCol="0">
            <a:spAutoFit/>
          </a:bodyPr>
          <a:lstStyle/>
          <a:p>
            <a:pPr marL="285750" indent="-285750">
              <a:buFont typeface="Arial" panose="020B0604020202020204" pitchFamily="34" charset="0"/>
              <a:buChar char="•"/>
            </a:pPr>
            <a:r>
              <a:rPr lang="en-GB" sz="1600" dirty="0">
                <a:solidFill>
                  <a:schemeClr val="bg2"/>
                </a:solidFill>
              </a:rPr>
              <a:t>More recent data confirms that certain insecure contracts, such as agency contract or no contract, is related to lower trust</a:t>
            </a:r>
          </a:p>
          <a:p>
            <a:pPr marL="285750" indent="-285750">
              <a:buFont typeface="Arial" panose="020B0604020202020204" pitchFamily="34" charset="0"/>
              <a:buChar char="•"/>
            </a:pPr>
            <a:endParaRPr lang="en-GB" sz="1600" dirty="0">
              <a:solidFill>
                <a:schemeClr val="bg2"/>
              </a:solidFill>
            </a:endParaRPr>
          </a:p>
          <a:p>
            <a:pPr marL="285750" indent="-285750">
              <a:buFont typeface="Arial" panose="020B0604020202020204" pitchFamily="34" charset="0"/>
              <a:buChar char="•"/>
            </a:pPr>
            <a:r>
              <a:rPr lang="en-GB" sz="1600" dirty="0">
                <a:solidFill>
                  <a:schemeClr val="bg2"/>
                </a:solidFill>
              </a:rPr>
              <a:t>Relationship is strongest with job insecurity</a:t>
            </a:r>
          </a:p>
        </p:txBody>
      </p:sp>
      <p:sp>
        <p:nvSpPr>
          <p:cNvPr id="5" name="TextBox 4">
            <a:extLst>
              <a:ext uri="{FF2B5EF4-FFF2-40B4-BE49-F238E27FC236}">
                <a16:creationId xmlns:a16="http://schemas.microsoft.com/office/drawing/2014/main" id="{B756CA43-74CA-C1F6-FCE3-B63B11063E16}"/>
              </a:ext>
            </a:extLst>
          </p:cNvPr>
          <p:cNvSpPr txBox="1"/>
          <p:nvPr/>
        </p:nvSpPr>
        <p:spPr>
          <a:xfrm>
            <a:off x="476632" y="1117356"/>
            <a:ext cx="5929751" cy="338554"/>
          </a:xfrm>
          <a:prstGeom prst="rect">
            <a:avLst/>
          </a:prstGeom>
          <a:noFill/>
        </p:spPr>
        <p:txBody>
          <a:bodyPr wrap="square" rtlCol="0">
            <a:spAutoFit/>
          </a:bodyPr>
          <a:lstStyle/>
          <a:p>
            <a:r>
              <a:rPr lang="en-GB" sz="1600" i="1" dirty="0">
                <a:solidFill>
                  <a:schemeClr val="bg2"/>
                </a:solidFill>
                <a:effectLst/>
                <a:latin typeface="Calibri" panose="020F0502020204030204" pitchFamily="34" charset="0"/>
                <a:ea typeface="Calibri" panose="020F0502020204030204" pitchFamily="34" charset="0"/>
                <a:cs typeface="Arial" panose="020B0604020202020204" pitchFamily="34" charset="0"/>
              </a:rPr>
              <a:t>Trust in people (scale </a:t>
            </a:r>
            <a:r>
              <a:rPr lang="en-GB" sz="1600" i="1" dirty="0">
                <a:solidFill>
                  <a:schemeClr val="bg2"/>
                </a:solidFill>
                <a:latin typeface="Calibri" panose="020F0502020204030204" pitchFamily="34" charset="0"/>
                <a:ea typeface="Calibri" panose="020F0502020204030204" pitchFamily="34" charset="0"/>
                <a:cs typeface="Arial" panose="020B0604020202020204" pitchFamily="34" charset="0"/>
              </a:rPr>
              <a:t>1</a:t>
            </a:r>
            <a:r>
              <a:rPr lang="en-GB" sz="1600" i="1" dirty="0">
                <a:solidFill>
                  <a:schemeClr val="bg2"/>
                </a:solidFill>
                <a:effectLst/>
                <a:latin typeface="Calibri" panose="020F0502020204030204" pitchFamily="34" charset="0"/>
                <a:ea typeface="Calibri" panose="020F0502020204030204" pitchFamily="34" charset="0"/>
                <a:cs typeface="Arial" panose="020B0604020202020204" pitchFamily="34" charset="0"/>
              </a:rPr>
              <a:t>-10) by social groups, regression estimates</a:t>
            </a:r>
            <a:endParaRPr lang="en-GB" sz="1600" i="1" dirty="0">
              <a:solidFill>
                <a:schemeClr val="bg2"/>
              </a:solidFill>
            </a:endParaRPr>
          </a:p>
        </p:txBody>
      </p:sp>
    </p:spTree>
    <p:extLst>
      <p:ext uri="{BB962C8B-B14F-4D97-AF65-F5344CB8AC3E}">
        <p14:creationId xmlns:p14="http://schemas.microsoft.com/office/powerpoint/2010/main" val="2303497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D61FE-9A7F-24F5-EE24-2E080A84057A}"/>
              </a:ext>
            </a:extLst>
          </p:cNvPr>
          <p:cNvSpPr>
            <a:spLocks noGrp="1"/>
          </p:cNvSpPr>
          <p:nvPr>
            <p:ph type="title"/>
          </p:nvPr>
        </p:nvSpPr>
        <p:spPr>
          <a:xfrm>
            <a:off x="179891" y="162588"/>
            <a:ext cx="11425269" cy="778098"/>
          </a:xfrm>
        </p:spPr>
        <p:txBody>
          <a:bodyPr>
            <a:normAutofit/>
          </a:bodyPr>
          <a:lstStyle/>
          <a:p>
            <a:r>
              <a:rPr lang="en-IE" dirty="0"/>
              <a:t>Satisfaction with the government and democracy</a:t>
            </a:r>
          </a:p>
        </p:txBody>
      </p:sp>
      <p:sp>
        <p:nvSpPr>
          <p:cNvPr id="3" name="TextBox 2">
            <a:extLst>
              <a:ext uri="{FF2B5EF4-FFF2-40B4-BE49-F238E27FC236}">
                <a16:creationId xmlns:a16="http://schemas.microsoft.com/office/drawing/2014/main" id="{60BA9FFD-5EFC-1910-75DF-171C79D530E4}"/>
              </a:ext>
            </a:extLst>
          </p:cNvPr>
          <p:cNvSpPr txBox="1"/>
          <p:nvPr/>
        </p:nvSpPr>
        <p:spPr>
          <a:xfrm>
            <a:off x="179891" y="1841130"/>
            <a:ext cx="5085052" cy="3416320"/>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bg2"/>
                </a:solidFill>
              </a:rPr>
              <a:t>No significant relationship between contract type and satisfaction with government, or with trust in government</a:t>
            </a:r>
          </a:p>
          <a:p>
            <a:pPr marL="285750" indent="-285750">
              <a:buFont typeface="Arial" panose="020B0604020202020204" pitchFamily="34" charset="0"/>
              <a:buChar char="•"/>
            </a:pPr>
            <a:endParaRPr lang="en-GB" dirty="0">
              <a:solidFill>
                <a:schemeClr val="bg2"/>
              </a:solidFill>
            </a:endParaRPr>
          </a:p>
          <a:p>
            <a:pPr marL="285750" indent="-285750">
              <a:buFont typeface="Arial" panose="020B0604020202020204" pitchFamily="34" charset="0"/>
              <a:buChar char="•"/>
            </a:pPr>
            <a:r>
              <a:rPr lang="en-GB" dirty="0">
                <a:solidFill>
                  <a:schemeClr val="bg2"/>
                </a:solidFill>
              </a:rPr>
              <a:t>People on agency contracts or no formal contract are </a:t>
            </a:r>
            <a:r>
              <a:rPr lang="en-GB" b="1" dirty="0">
                <a:solidFill>
                  <a:schemeClr val="bg2"/>
                </a:solidFill>
              </a:rPr>
              <a:t>less satisfied with the way democracy works</a:t>
            </a:r>
          </a:p>
          <a:p>
            <a:pPr marL="285750" indent="-285750">
              <a:buFont typeface="Arial" panose="020B0604020202020204" pitchFamily="34" charset="0"/>
              <a:buChar char="•"/>
            </a:pPr>
            <a:endParaRPr lang="en-GB" b="1" dirty="0">
              <a:solidFill>
                <a:schemeClr val="bg2"/>
              </a:solidFill>
            </a:endParaRPr>
          </a:p>
          <a:p>
            <a:pPr marL="285750" indent="-285750">
              <a:buFont typeface="Arial" panose="020B0604020202020204" pitchFamily="34" charset="0"/>
              <a:buChar char="•"/>
            </a:pPr>
            <a:r>
              <a:rPr lang="en-GB" dirty="0">
                <a:solidFill>
                  <a:schemeClr val="bg2"/>
                </a:solidFill>
              </a:rPr>
              <a:t>Those in the lowest income quintile are the least satisfied with democracy, while those in the highest are significantly more satisfied</a:t>
            </a:r>
          </a:p>
          <a:p>
            <a:endParaRPr lang="en-GB" dirty="0">
              <a:solidFill>
                <a:schemeClr val="bg2"/>
              </a:solidFill>
            </a:endParaRPr>
          </a:p>
        </p:txBody>
      </p:sp>
      <p:sp>
        <p:nvSpPr>
          <p:cNvPr id="5" name="TextBox 4">
            <a:extLst>
              <a:ext uri="{FF2B5EF4-FFF2-40B4-BE49-F238E27FC236}">
                <a16:creationId xmlns:a16="http://schemas.microsoft.com/office/drawing/2014/main" id="{29B6B997-E21C-A278-4460-8A06B7C25F8E}"/>
              </a:ext>
            </a:extLst>
          </p:cNvPr>
          <p:cNvSpPr txBox="1"/>
          <p:nvPr/>
        </p:nvSpPr>
        <p:spPr>
          <a:xfrm>
            <a:off x="5675406" y="5666765"/>
            <a:ext cx="5929751" cy="276999"/>
          </a:xfrm>
          <a:prstGeom prst="rect">
            <a:avLst/>
          </a:prstGeom>
          <a:noFill/>
        </p:spPr>
        <p:txBody>
          <a:bodyPr wrap="square" rtlCol="0">
            <a:spAutoFit/>
          </a:bodyPr>
          <a:lstStyle/>
          <a:p>
            <a:r>
              <a:rPr lang="en-GB" sz="1200" i="1" dirty="0">
                <a:solidFill>
                  <a:schemeClr val="bg2"/>
                </a:solidFill>
                <a:effectLst/>
                <a:latin typeface="Calibri" panose="020F0502020204030204" pitchFamily="34" charset="0"/>
                <a:ea typeface="Calibri" panose="020F0502020204030204" pitchFamily="34" charset="0"/>
                <a:cs typeface="Arial" panose="020B0604020202020204" pitchFamily="34" charset="0"/>
              </a:rPr>
              <a:t>European Social Survey 2018</a:t>
            </a:r>
            <a:endParaRPr lang="en-GB" sz="1200" i="1" dirty="0">
              <a:solidFill>
                <a:schemeClr val="bg2"/>
              </a:solidFill>
            </a:endParaRPr>
          </a:p>
        </p:txBody>
      </p:sp>
      <p:graphicFrame>
        <p:nvGraphicFramePr>
          <p:cNvPr id="8" name="Chart 7">
            <a:extLst>
              <a:ext uri="{FF2B5EF4-FFF2-40B4-BE49-F238E27FC236}">
                <a16:creationId xmlns:a16="http://schemas.microsoft.com/office/drawing/2014/main" id="{FD9D9394-FCC3-471E-9EF6-F86E3DAEE616}"/>
              </a:ext>
            </a:extLst>
          </p:cNvPr>
          <p:cNvGraphicFramePr>
            <a:graphicFrameLocks/>
          </p:cNvGraphicFramePr>
          <p:nvPr>
            <p:extLst>
              <p:ext uri="{D42A27DB-BD31-4B8C-83A1-F6EECF244321}">
                <p14:modId xmlns:p14="http://schemas.microsoft.com/office/powerpoint/2010/main" val="4213188230"/>
              </p:ext>
            </p:extLst>
          </p:nvPr>
        </p:nvGraphicFramePr>
        <p:xfrm>
          <a:off x="5264942" y="1213950"/>
          <a:ext cx="5929751" cy="42516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08448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D61FE-9A7F-24F5-EE24-2E080A84057A}"/>
              </a:ext>
            </a:extLst>
          </p:cNvPr>
          <p:cNvSpPr>
            <a:spLocks noGrp="1"/>
          </p:cNvSpPr>
          <p:nvPr>
            <p:ph type="title"/>
          </p:nvPr>
        </p:nvSpPr>
        <p:spPr/>
        <p:txBody>
          <a:bodyPr>
            <a:normAutofit fontScale="90000"/>
          </a:bodyPr>
          <a:lstStyle/>
          <a:p>
            <a:r>
              <a:rPr lang="en-IE" dirty="0"/>
              <a:t>Voting behaviour </a:t>
            </a:r>
            <a:br>
              <a:rPr lang="en-IE" dirty="0"/>
            </a:br>
            <a:r>
              <a:rPr lang="en-IE" sz="2000" dirty="0"/>
              <a:t>(among those eligible to vote)</a:t>
            </a:r>
            <a:endParaRPr lang="en-IE" dirty="0"/>
          </a:p>
        </p:txBody>
      </p:sp>
      <p:sp>
        <p:nvSpPr>
          <p:cNvPr id="3" name="TextBox 2">
            <a:extLst>
              <a:ext uri="{FF2B5EF4-FFF2-40B4-BE49-F238E27FC236}">
                <a16:creationId xmlns:a16="http://schemas.microsoft.com/office/drawing/2014/main" id="{60BA9FFD-5EFC-1910-75DF-171C79D530E4}"/>
              </a:ext>
            </a:extLst>
          </p:cNvPr>
          <p:cNvSpPr txBox="1"/>
          <p:nvPr/>
        </p:nvSpPr>
        <p:spPr>
          <a:xfrm>
            <a:off x="335360" y="1134548"/>
            <a:ext cx="5085052" cy="2585323"/>
          </a:xfrm>
          <a:prstGeom prst="rect">
            <a:avLst/>
          </a:prstGeom>
          <a:noFill/>
        </p:spPr>
        <p:txBody>
          <a:bodyPr wrap="square" rtlCol="0">
            <a:spAutoFit/>
          </a:bodyPr>
          <a:lstStyle/>
          <a:p>
            <a:endParaRPr lang="en-GB" dirty="0">
              <a:solidFill>
                <a:schemeClr val="bg2"/>
              </a:solidFill>
            </a:endParaRPr>
          </a:p>
          <a:p>
            <a:pPr marL="285750" indent="-285750">
              <a:buFont typeface="Arial" panose="020B0604020202020204" pitchFamily="34" charset="0"/>
              <a:buChar char="•"/>
            </a:pPr>
            <a:r>
              <a:rPr lang="en-GB" dirty="0">
                <a:solidFill>
                  <a:schemeClr val="bg2"/>
                </a:solidFill>
              </a:rPr>
              <a:t>People with less secure contracts are </a:t>
            </a:r>
            <a:r>
              <a:rPr lang="en-GB" b="1" dirty="0">
                <a:solidFill>
                  <a:schemeClr val="bg2"/>
                </a:solidFill>
              </a:rPr>
              <a:t>less likely to have voted in the latest elections </a:t>
            </a:r>
            <a:r>
              <a:rPr lang="en-GB" dirty="0">
                <a:solidFill>
                  <a:schemeClr val="bg2"/>
                </a:solidFill>
              </a:rPr>
              <a:t>(among those eligible to vote), especially those with no contract (informal jobs)</a:t>
            </a:r>
          </a:p>
          <a:p>
            <a:pPr marL="285750" indent="-285750">
              <a:buFont typeface="Arial" panose="020B0604020202020204" pitchFamily="34" charset="0"/>
              <a:buChar char="•"/>
            </a:pPr>
            <a:endParaRPr lang="en-GB" dirty="0">
              <a:solidFill>
                <a:schemeClr val="bg2"/>
              </a:solidFill>
            </a:endParaRPr>
          </a:p>
          <a:p>
            <a:pPr marL="285750" indent="-285750">
              <a:buFont typeface="Arial" panose="020B0604020202020204" pitchFamily="34" charset="0"/>
              <a:buChar char="•"/>
            </a:pPr>
            <a:r>
              <a:rPr lang="en-GB" dirty="0">
                <a:solidFill>
                  <a:schemeClr val="bg2"/>
                </a:solidFill>
              </a:rPr>
              <a:t>Unemployed people and those in the lowest income quintile are also less likely to vote</a:t>
            </a:r>
          </a:p>
          <a:p>
            <a:endParaRPr lang="en-GB" dirty="0">
              <a:solidFill>
                <a:schemeClr val="bg2"/>
              </a:solidFill>
            </a:endParaRPr>
          </a:p>
        </p:txBody>
      </p:sp>
      <p:graphicFrame>
        <p:nvGraphicFramePr>
          <p:cNvPr id="4" name="Chart 3">
            <a:extLst>
              <a:ext uri="{FF2B5EF4-FFF2-40B4-BE49-F238E27FC236}">
                <a16:creationId xmlns:a16="http://schemas.microsoft.com/office/drawing/2014/main" id="{35E94B37-8256-4282-B004-538DC2C0D514}"/>
              </a:ext>
            </a:extLst>
          </p:cNvPr>
          <p:cNvGraphicFramePr/>
          <p:nvPr>
            <p:extLst>
              <p:ext uri="{D42A27DB-BD31-4B8C-83A1-F6EECF244321}">
                <p14:modId xmlns:p14="http://schemas.microsoft.com/office/powerpoint/2010/main" val="1995211168"/>
              </p:ext>
            </p:extLst>
          </p:nvPr>
        </p:nvGraphicFramePr>
        <p:xfrm>
          <a:off x="5580428" y="1052736"/>
          <a:ext cx="5849572" cy="394795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29B6B997-E21C-A278-4460-8A06B7C25F8E}"/>
              </a:ext>
            </a:extLst>
          </p:cNvPr>
          <p:cNvSpPr txBox="1"/>
          <p:nvPr/>
        </p:nvSpPr>
        <p:spPr>
          <a:xfrm>
            <a:off x="5580428" y="5342280"/>
            <a:ext cx="5929751" cy="276999"/>
          </a:xfrm>
          <a:prstGeom prst="rect">
            <a:avLst/>
          </a:prstGeom>
          <a:noFill/>
        </p:spPr>
        <p:txBody>
          <a:bodyPr wrap="square" rtlCol="0">
            <a:spAutoFit/>
          </a:bodyPr>
          <a:lstStyle/>
          <a:p>
            <a:r>
              <a:rPr lang="en-GB" sz="1200" i="1" dirty="0">
                <a:solidFill>
                  <a:schemeClr val="bg2"/>
                </a:solidFill>
                <a:effectLst/>
                <a:latin typeface="Calibri" panose="020F0502020204030204" pitchFamily="34" charset="0"/>
                <a:ea typeface="Calibri" panose="020F0502020204030204" pitchFamily="34" charset="0"/>
                <a:cs typeface="Arial" panose="020B0604020202020204" pitchFamily="34" charset="0"/>
              </a:rPr>
              <a:t>European Social Survey 2018</a:t>
            </a:r>
            <a:endParaRPr lang="en-GB" sz="1200" i="1" dirty="0">
              <a:solidFill>
                <a:schemeClr val="bg2"/>
              </a:solidFill>
            </a:endParaRPr>
          </a:p>
        </p:txBody>
      </p:sp>
    </p:spTree>
    <p:extLst>
      <p:ext uri="{BB962C8B-B14F-4D97-AF65-F5344CB8AC3E}">
        <p14:creationId xmlns:p14="http://schemas.microsoft.com/office/powerpoint/2010/main" val="2643376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D61FE-9A7F-24F5-EE24-2E080A84057A}"/>
              </a:ext>
            </a:extLst>
          </p:cNvPr>
          <p:cNvSpPr>
            <a:spLocks noGrp="1"/>
          </p:cNvSpPr>
          <p:nvPr>
            <p:ph type="title"/>
          </p:nvPr>
        </p:nvSpPr>
        <p:spPr/>
        <p:txBody>
          <a:bodyPr>
            <a:normAutofit/>
          </a:bodyPr>
          <a:lstStyle/>
          <a:p>
            <a:r>
              <a:rPr lang="en-IE" dirty="0"/>
              <a:t>Summary</a:t>
            </a:r>
          </a:p>
        </p:txBody>
      </p:sp>
      <p:sp>
        <p:nvSpPr>
          <p:cNvPr id="3" name="TextBox 2">
            <a:extLst>
              <a:ext uri="{FF2B5EF4-FFF2-40B4-BE49-F238E27FC236}">
                <a16:creationId xmlns:a16="http://schemas.microsoft.com/office/drawing/2014/main" id="{60BA9FFD-5EFC-1910-75DF-171C79D530E4}"/>
              </a:ext>
            </a:extLst>
          </p:cNvPr>
          <p:cNvSpPr txBox="1"/>
          <p:nvPr/>
        </p:nvSpPr>
        <p:spPr>
          <a:xfrm>
            <a:off x="431371" y="1052736"/>
            <a:ext cx="10337637" cy="4401205"/>
          </a:xfrm>
          <a:prstGeom prst="rect">
            <a:avLst/>
          </a:prstGeom>
          <a:noFill/>
        </p:spPr>
        <p:txBody>
          <a:bodyPr wrap="square" rtlCol="0">
            <a:spAutoFit/>
          </a:bodyPr>
          <a:lstStyle/>
          <a:p>
            <a:pPr marL="285750" indent="-285750">
              <a:buFont typeface="Arial" panose="020B0604020202020204" pitchFamily="34" charset="0"/>
              <a:buChar char="•"/>
            </a:pPr>
            <a:r>
              <a:rPr lang="en-GB" sz="2000" dirty="0">
                <a:solidFill>
                  <a:schemeClr val="bg2"/>
                </a:solidFill>
              </a:rPr>
              <a:t>The </a:t>
            </a:r>
            <a:r>
              <a:rPr lang="en-GB" sz="2000" b="1" dirty="0">
                <a:solidFill>
                  <a:schemeClr val="bg2"/>
                </a:solidFill>
              </a:rPr>
              <a:t>perceived likelihood of losing one’s job</a:t>
            </a:r>
            <a:r>
              <a:rPr lang="en-GB" sz="2000" dirty="0">
                <a:solidFill>
                  <a:schemeClr val="bg2"/>
                </a:solidFill>
              </a:rPr>
              <a:t>, rather than contract type, has a negative relationship with workers’ well-being</a:t>
            </a:r>
          </a:p>
          <a:p>
            <a:endParaRPr lang="en-GB" sz="2000" dirty="0">
              <a:solidFill>
                <a:schemeClr val="bg2"/>
              </a:solidFill>
            </a:endParaRPr>
          </a:p>
          <a:p>
            <a:pPr marL="285750" indent="-285750">
              <a:buFont typeface="Arial" panose="020B0604020202020204" pitchFamily="34" charset="0"/>
              <a:buChar char="•"/>
            </a:pPr>
            <a:r>
              <a:rPr lang="en-GB" sz="2000" dirty="0">
                <a:solidFill>
                  <a:schemeClr val="bg2"/>
                </a:solidFill>
              </a:rPr>
              <a:t>However, for measures of </a:t>
            </a:r>
            <a:r>
              <a:rPr lang="en-GB" sz="2000" b="1" dirty="0">
                <a:solidFill>
                  <a:schemeClr val="bg2"/>
                </a:solidFill>
              </a:rPr>
              <a:t>quality of society</a:t>
            </a:r>
            <a:r>
              <a:rPr lang="en-GB" sz="2000" dirty="0">
                <a:solidFill>
                  <a:schemeClr val="bg2"/>
                </a:solidFill>
              </a:rPr>
              <a:t>, both </a:t>
            </a:r>
            <a:r>
              <a:rPr lang="en-GB" sz="2000" b="1" dirty="0">
                <a:solidFill>
                  <a:schemeClr val="bg2"/>
                </a:solidFill>
              </a:rPr>
              <a:t>job insecurity and contract type matters: </a:t>
            </a:r>
            <a:r>
              <a:rPr lang="en-GB" sz="2000" dirty="0">
                <a:solidFill>
                  <a:schemeClr val="bg2"/>
                </a:solidFill>
              </a:rPr>
              <a:t>those on non-permanent contracts have lower perception of fairness, and lower trust in others. This is demonstrated both in pre-pandemic ESS data and from 2022 e-survey data.</a:t>
            </a:r>
          </a:p>
          <a:p>
            <a:pPr marL="285750" indent="-285750">
              <a:buFont typeface="Arial" panose="020B0604020202020204" pitchFamily="34" charset="0"/>
              <a:buChar char="•"/>
            </a:pPr>
            <a:endParaRPr lang="en-GB" sz="2000" b="1" dirty="0">
              <a:solidFill>
                <a:schemeClr val="bg2"/>
              </a:solidFill>
            </a:endParaRPr>
          </a:p>
          <a:p>
            <a:pPr marL="285750" indent="-285750">
              <a:buFont typeface="Arial" panose="020B0604020202020204" pitchFamily="34" charset="0"/>
              <a:buChar char="•"/>
            </a:pPr>
            <a:r>
              <a:rPr lang="en-GB" sz="2000" b="1" dirty="0">
                <a:solidFill>
                  <a:schemeClr val="bg2"/>
                </a:solidFill>
              </a:rPr>
              <a:t>Government satisfaction </a:t>
            </a:r>
            <a:r>
              <a:rPr lang="en-GB" sz="2000" dirty="0">
                <a:solidFill>
                  <a:schemeClr val="bg2"/>
                </a:solidFill>
              </a:rPr>
              <a:t>seems to be unrelated to labour market instability, as long as the respondent is working.</a:t>
            </a:r>
          </a:p>
          <a:p>
            <a:pPr marL="285750" indent="-285750">
              <a:buFont typeface="Arial" panose="020B0604020202020204" pitchFamily="34" charset="0"/>
              <a:buChar char="•"/>
            </a:pPr>
            <a:endParaRPr lang="en-GB" sz="2000" dirty="0">
              <a:solidFill>
                <a:schemeClr val="bg2"/>
              </a:solidFill>
            </a:endParaRPr>
          </a:p>
          <a:p>
            <a:pPr marL="285750" indent="-285750">
              <a:buFont typeface="Arial" panose="020B0604020202020204" pitchFamily="34" charset="0"/>
              <a:buChar char="•"/>
            </a:pPr>
            <a:r>
              <a:rPr lang="en-GB" sz="2000" dirty="0">
                <a:solidFill>
                  <a:schemeClr val="bg2"/>
                </a:solidFill>
              </a:rPr>
              <a:t>However, those with insecure jobs, or on non-permanent contracts have </a:t>
            </a:r>
            <a:r>
              <a:rPr lang="en-GB" sz="2000" b="1" dirty="0">
                <a:solidFill>
                  <a:schemeClr val="bg2"/>
                </a:solidFill>
              </a:rPr>
              <a:t>lower satisfaction with democracy, </a:t>
            </a:r>
            <a:r>
              <a:rPr lang="en-GB" sz="2000" dirty="0">
                <a:solidFill>
                  <a:schemeClr val="bg2"/>
                </a:solidFill>
              </a:rPr>
              <a:t>and they are </a:t>
            </a:r>
            <a:r>
              <a:rPr lang="en-GB" sz="2000" b="1" dirty="0">
                <a:solidFill>
                  <a:schemeClr val="bg2"/>
                </a:solidFill>
              </a:rPr>
              <a:t>less likely to have voted in the previous elections</a:t>
            </a:r>
            <a:r>
              <a:rPr lang="en-GB" sz="2000" dirty="0">
                <a:solidFill>
                  <a:schemeClr val="bg2"/>
                </a:solidFill>
              </a:rPr>
              <a:t>.</a:t>
            </a:r>
          </a:p>
        </p:txBody>
      </p:sp>
    </p:spTree>
    <p:extLst>
      <p:ext uri="{BB962C8B-B14F-4D97-AF65-F5344CB8AC3E}">
        <p14:creationId xmlns:p14="http://schemas.microsoft.com/office/powerpoint/2010/main" val="1274798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D61FE-9A7F-24F5-EE24-2E080A84057A}"/>
              </a:ext>
            </a:extLst>
          </p:cNvPr>
          <p:cNvSpPr>
            <a:spLocks noGrp="1"/>
          </p:cNvSpPr>
          <p:nvPr>
            <p:ph type="title"/>
          </p:nvPr>
        </p:nvSpPr>
        <p:spPr/>
        <p:txBody>
          <a:bodyPr>
            <a:normAutofit/>
          </a:bodyPr>
          <a:lstStyle/>
          <a:p>
            <a:r>
              <a:rPr lang="en-IE" dirty="0"/>
              <a:t>Conclusions</a:t>
            </a:r>
          </a:p>
        </p:txBody>
      </p:sp>
      <p:sp>
        <p:nvSpPr>
          <p:cNvPr id="3" name="TextBox 2">
            <a:extLst>
              <a:ext uri="{FF2B5EF4-FFF2-40B4-BE49-F238E27FC236}">
                <a16:creationId xmlns:a16="http://schemas.microsoft.com/office/drawing/2014/main" id="{60BA9FFD-5EFC-1910-75DF-171C79D530E4}"/>
              </a:ext>
            </a:extLst>
          </p:cNvPr>
          <p:cNvSpPr txBox="1"/>
          <p:nvPr/>
        </p:nvSpPr>
        <p:spPr>
          <a:xfrm>
            <a:off x="431371" y="1052736"/>
            <a:ext cx="10337637" cy="4334648"/>
          </a:xfrm>
          <a:prstGeom prst="rect">
            <a:avLst/>
          </a:prstGeom>
          <a:noFill/>
        </p:spPr>
        <p:txBody>
          <a:bodyPr wrap="square" rtlCol="0">
            <a:spAutoFit/>
          </a:bodyPr>
          <a:lstStyle/>
          <a:p>
            <a:pPr marL="285750" indent="-285750">
              <a:lnSpc>
                <a:spcPct val="115000"/>
              </a:lnSpc>
              <a:spcAft>
                <a:spcPts val="500"/>
              </a:spcAft>
              <a:buFont typeface="Arial" panose="020B0604020202020204" pitchFamily="34" charset="0"/>
              <a:buChar char="•"/>
            </a:pPr>
            <a:r>
              <a:rPr lang="en-GB" dirty="0">
                <a:solidFill>
                  <a:schemeClr val="bg2"/>
                </a:solidFill>
              </a:rPr>
              <a:t>The finding that people with some atypical working arrangements, often resulting in high job insecurity, have less trust in other people, and have a sense of unfairness and lack of satisfaction with the functioning of democracy, are also less likely to participate in voting is important. It signals disengagement, which is related to lower wellbeing and higher social exclusion. Notably, people who are not eligible to vote are unable to have their voices heard, and they are also overrepresented among people with the least secure contracts.</a:t>
            </a:r>
            <a:endParaRPr lang="en-IE" dirty="0">
              <a:solidFill>
                <a:schemeClr val="bg2"/>
              </a:solidFill>
            </a:endParaRPr>
          </a:p>
          <a:p>
            <a:pPr marL="285750" indent="-285750">
              <a:lnSpc>
                <a:spcPct val="115000"/>
              </a:lnSpc>
              <a:spcAft>
                <a:spcPts val="500"/>
              </a:spcAft>
              <a:buFont typeface="Arial" panose="020B0604020202020204" pitchFamily="34" charset="0"/>
              <a:buChar char="•"/>
              <a:tabLst>
                <a:tab pos="1400175" algn="l"/>
              </a:tabLst>
            </a:pPr>
            <a:r>
              <a:rPr lang="en-GB" dirty="0">
                <a:solidFill>
                  <a:schemeClr val="bg2"/>
                </a:solidFill>
              </a:rPr>
              <a:t>Overall, finding the right balance between enabling flexibility and encouraging entrepreneurship, while avoiding the negative consequences of unstable work on wellbeing, social exclusion, and quality of society, remains a challenge for both national and EU level policymakers. </a:t>
            </a:r>
          </a:p>
          <a:p>
            <a:pPr marL="285750" indent="-285750">
              <a:lnSpc>
                <a:spcPct val="115000"/>
              </a:lnSpc>
              <a:spcAft>
                <a:spcPts val="500"/>
              </a:spcAft>
              <a:buFont typeface="Arial" panose="020B0604020202020204" pitchFamily="34" charset="0"/>
              <a:buChar char="•"/>
              <a:tabLst>
                <a:tab pos="1400175" algn="l"/>
              </a:tabLst>
            </a:pPr>
            <a:r>
              <a:rPr lang="en-GB" dirty="0">
                <a:solidFill>
                  <a:schemeClr val="bg2"/>
                </a:solidFill>
              </a:rPr>
              <a:t>While pandemic-related insecurities have subsided, new challenges brought on by the sustained increase in less regulated, but more precarious forms of work (such as platform work), and the cost-of-living crisis, need to be tackled by European policies, while considering the different circumstances of Member States when it comes to different forms of work.</a:t>
            </a:r>
            <a:endParaRPr lang="en-IE" dirty="0">
              <a:solidFill>
                <a:schemeClr val="bg2"/>
              </a:solidFill>
            </a:endParaRPr>
          </a:p>
        </p:txBody>
      </p:sp>
    </p:spTree>
    <p:extLst>
      <p:ext uri="{BB962C8B-B14F-4D97-AF65-F5344CB8AC3E}">
        <p14:creationId xmlns:p14="http://schemas.microsoft.com/office/powerpoint/2010/main" val="1961809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45473-8CA9-45B7-A4A2-B0C35FB783FC}"/>
              </a:ext>
            </a:extLst>
          </p:cNvPr>
          <p:cNvSpPr>
            <a:spLocks noGrp="1"/>
          </p:cNvSpPr>
          <p:nvPr>
            <p:ph type="title"/>
          </p:nvPr>
        </p:nvSpPr>
        <p:spPr/>
        <p:txBody>
          <a:bodyPr/>
          <a:lstStyle/>
          <a:p>
            <a:r>
              <a:rPr lang="en-IE" dirty="0"/>
              <a:t>What do we mean by </a:t>
            </a:r>
            <a:r>
              <a:rPr lang="en-IE" i="1" dirty="0"/>
              <a:t>labour market instability</a:t>
            </a:r>
            <a:r>
              <a:rPr lang="en-IE" dirty="0"/>
              <a:t>?</a:t>
            </a:r>
            <a:endParaRPr lang="en-GB" dirty="0"/>
          </a:p>
        </p:txBody>
      </p:sp>
      <p:sp>
        <p:nvSpPr>
          <p:cNvPr id="3" name="Content Placeholder 2">
            <a:extLst>
              <a:ext uri="{FF2B5EF4-FFF2-40B4-BE49-F238E27FC236}">
                <a16:creationId xmlns:a16="http://schemas.microsoft.com/office/drawing/2014/main" id="{3A6F903A-55E2-4FF8-8C83-0951CB760B65}"/>
              </a:ext>
            </a:extLst>
          </p:cNvPr>
          <p:cNvSpPr>
            <a:spLocks noGrp="1"/>
          </p:cNvSpPr>
          <p:nvPr>
            <p:ph idx="1"/>
          </p:nvPr>
        </p:nvSpPr>
        <p:spPr>
          <a:xfrm>
            <a:off x="431370" y="1436194"/>
            <a:ext cx="11329259" cy="4680521"/>
          </a:xfrm>
        </p:spPr>
        <p:txBody>
          <a:bodyPr>
            <a:normAutofit/>
          </a:bodyPr>
          <a:lstStyle/>
          <a:p>
            <a:pPr>
              <a:lnSpc>
                <a:spcPct val="200000"/>
              </a:lnSpc>
            </a:pPr>
            <a:r>
              <a:rPr lang="en-GB" sz="1800" b="1" dirty="0"/>
              <a:t>Non-standard employment: </a:t>
            </a:r>
            <a:r>
              <a:rPr lang="en-GB" sz="1800" dirty="0"/>
              <a:t>temporary contracts, part time, self-employment</a:t>
            </a:r>
          </a:p>
          <a:p>
            <a:pPr lvl="1">
              <a:lnSpc>
                <a:spcPct val="200000"/>
              </a:lnSpc>
            </a:pPr>
            <a:r>
              <a:rPr lang="en-GB" sz="1500" dirty="0"/>
              <a:t>At higher risk of (periods of) unemployment</a:t>
            </a:r>
          </a:p>
          <a:p>
            <a:pPr lvl="1">
              <a:lnSpc>
                <a:spcPct val="200000"/>
              </a:lnSpc>
            </a:pPr>
            <a:r>
              <a:rPr lang="en-GB" sz="1500" dirty="0"/>
              <a:t>Issue only if it is involuntary, i.e. no other job is found</a:t>
            </a:r>
          </a:p>
          <a:p>
            <a:pPr>
              <a:lnSpc>
                <a:spcPct val="200000"/>
              </a:lnSpc>
            </a:pPr>
            <a:r>
              <a:rPr lang="en-GB" sz="1800" b="1" dirty="0"/>
              <a:t>Platform work </a:t>
            </a:r>
            <a:r>
              <a:rPr lang="en-GB" sz="1800" i="1" dirty="0"/>
              <a:t>(not the focus of the report, but mentioned throughout)</a:t>
            </a:r>
          </a:p>
          <a:p>
            <a:pPr>
              <a:lnSpc>
                <a:spcPct val="200000"/>
              </a:lnSpc>
            </a:pPr>
            <a:r>
              <a:rPr lang="en-GB" sz="1800" b="1" dirty="0"/>
              <a:t>Informal work: </a:t>
            </a:r>
            <a:r>
              <a:rPr lang="en-GB" sz="1800" dirty="0"/>
              <a:t>no contract, or contracted for lower pay/fewer hours than actual work</a:t>
            </a:r>
          </a:p>
          <a:p>
            <a:pPr lvl="1">
              <a:lnSpc>
                <a:spcPct val="200000"/>
              </a:lnSpc>
            </a:pPr>
            <a:r>
              <a:rPr lang="en-GB" sz="1500" dirty="0"/>
              <a:t>Lacking protection offered by employment law: unfavourable working conditions and high insecurity</a:t>
            </a:r>
          </a:p>
          <a:p>
            <a:pPr>
              <a:lnSpc>
                <a:spcPct val="200000"/>
              </a:lnSpc>
            </a:pPr>
            <a:r>
              <a:rPr lang="en-GB" sz="1800" b="1" dirty="0"/>
              <a:t>Underemployment: </a:t>
            </a:r>
            <a:r>
              <a:rPr lang="en-GB" sz="1800" dirty="0"/>
              <a:t>working fewer hours than desired, or at lower skill/qualification level</a:t>
            </a:r>
            <a:endParaRPr lang="en-GB" sz="1800" b="1" dirty="0"/>
          </a:p>
        </p:txBody>
      </p:sp>
    </p:spTree>
    <p:extLst>
      <p:ext uri="{BB962C8B-B14F-4D97-AF65-F5344CB8AC3E}">
        <p14:creationId xmlns:p14="http://schemas.microsoft.com/office/powerpoint/2010/main" val="81569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45473-8CA9-45B7-A4A2-B0C35FB783FC}"/>
              </a:ext>
            </a:extLst>
          </p:cNvPr>
          <p:cNvSpPr>
            <a:spLocks noGrp="1"/>
          </p:cNvSpPr>
          <p:nvPr>
            <p:ph type="title"/>
          </p:nvPr>
        </p:nvSpPr>
        <p:spPr/>
        <p:txBody>
          <a:bodyPr>
            <a:normAutofit fontScale="90000"/>
          </a:bodyPr>
          <a:lstStyle/>
          <a:p>
            <a:r>
              <a:rPr lang="en-IE" dirty="0"/>
              <a:t>Previous literature: social outcomes of labour market instability</a:t>
            </a:r>
            <a:endParaRPr lang="en-GB" dirty="0"/>
          </a:p>
        </p:txBody>
      </p:sp>
      <p:sp>
        <p:nvSpPr>
          <p:cNvPr id="4" name="Content Placeholder 2">
            <a:extLst>
              <a:ext uri="{FF2B5EF4-FFF2-40B4-BE49-F238E27FC236}">
                <a16:creationId xmlns:a16="http://schemas.microsoft.com/office/drawing/2014/main" id="{755E0E8D-4E8C-A65E-3564-EC83D201D723}"/>
              </a:ext>
            </a:extLst>
          </p:cNvPr>
          <p:cNvSpPr txBox="1">
            <a:spLocks/>
          </p:cNvSpPr>
          <p:nvPr/>
        </p:nvSpPr>
        <p:spPr>
          <a:xfrm>
            <a:off x="583771" y="1205136"/>
            <a:ext cx="11329259" cy="468052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bg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bg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bg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bg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bg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GB" sz="1800" dirty="0"/>
          </a:p>
          <a:p>
            <a:pPr>
              <a:lnSpc>
                <a:spcPct val="200000"/>
              </a:lnSpc>
            </a:pPr>
            <a:endParaRPr lang="en-GB" sz="1800" b="1" dirty="0"/>
          </a:p>
        </p:txBody>
      </p:sp>
      <p:sp>
        <p:nvSpPr>
          <p:cNvPr id="5" name="Content Placeholder 2">
            <a:extLst>
              <a:ext uri="{FF2B5EF4-FFF2-40B4-BE49-F238E27FC236}">
                <a16:creationId xmlns:a16="http://schemas.microsoft.com/office/drawing/2014/main" id="{26AC3AFE-9757-BBF1-6190-85F47C9EB805}"/>
              </a:ext>
            </a:extLst>
          </p:cNvPr>
          <p:cNvSpPr txBox="1">
            <a:spLocks/>
          </p:cNvSpPr>
          <p:nvPr/>
        </p:nvSpPr>
        <p:spPr>
          <a:xfrm>
            <a:off x="431370" y="1205136"/>
            <a:ext cx="11329259" cy="4680521"/>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bg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bg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bg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bg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bg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200000"/>
              </a:lnSpc>
            </a:pPr>
            <a:r>
              <a:rPr lang="en-GB" sz="1800" b="1" dirty="0"/>
              <a:t>Related to feelings of social exclusion (identity, status) </a:t>
            </a:r>
          </a:p>
          <a:p>
            <a:pPr>
              <a:lnSpc>
                <a:spcPct val="200000"/>
              </a:lnSpc>
            </a:pPr>
            <a:r>
              <a:rPr lang="en-GB" sz="1800" b="1" dirty="0"/>
              <a:t>Discouragement (if unable to find a stable job) </a:t>
            </a:r>
          </a:p>
          <a:p>
            <a:pPr marL="400050" lvl="1" indent="0">
              <a:lnSpc>
                <a:spcPct val="200000"/>
              </a:lnSpc>
              <a:buNone/>
            </a:pPr>
            <a:r>
              <a:rPr lang="en-GB" sz="1400" dirty="0"/>
              <a:t>– </a:t>
            </a:r>
            <a:r>
              <a:rPr lang="en-GB" sz="1600" dirty="0"/>
              <a:t>research has focused mostly on young people’s need for inclusion through work – looming unemployment results in loss of human capital, delay in household formation, increase in emigration</a:t>
            </a:r>
          </a:p>
          <a:p>
            <a:pPr marL="571500" lvl="1" indent="-171450">
              <a:lnSpc>
                <a:spcPct val="200000"/>
              </a:lnSpc>
            </a:pPr>
            <a:r>
              <a:rPr lang="en-GB" sz="1600" dirty="0"/>
              <a:t>while older workers (45+) are less likely to lose job, once they do it is harder for them to find a job, leading to discouragement</a:t>
            </a:r>
          </a:p>
          <a:p>
            <a:pPr>
              <a:lnSpc>
                <a:spcPct val="200000"/>
              </a:lnSpc>
            </a:pPr>
            <a:r>
              <a:rPr lang="en-GB" sz="1800" b="1" dirty="0"/>
              <a:t>Increased gender disparity: </a:t>
            </a:r>
            <a:r>
              <a:rPr lang="en-GB" sz="1600" dirty="0"/>
              <a:t>women feel more unsettled when working on a fixed-term contract, regardless of position</a:t>
            </a:r>
          </a:p>
          <a:p>
            <a:pPr>
              <a:lnSpc>
                <a:spcPct val="200000"/>
              </a:lnSpc>
            </a:pPr>
            <a:r>
              <a:rPr lang="en-GB" sz="1800" b="1" dirty="0"/>
              <a:t>Impact on physical and mental health: </a:t>
            </a:r>
            <a:r>
              <a:rPr lang="en-GB" sz="1600" dirty="0"/>
              <a:t>both through immediate shocks and prolonged stress</a:t>
            </a:r>
          </a:p>
          <a:p>
            <a:pPr>
              <a:lnSpc>
                <a:spcPct val="200000"/>
              </a:lnSpc>
            </a:pPr>
            <a:r>
              <a:rPr lang="en-GB" sz="1800" b="1" dirty="0"/>
              <a:t>Impact on quality of society: </a:t>
            </a:r>
            <a:r>
              <a:rPr lang="en-GB" sz="1600" dirty="0"/>
              <a:t>less studied, but potential loss of trust in people through social exclusion, and turn to extreme political views, has been suggested</a:t>
            </a:r>
            <a:endParaRPr lang="en-GB" sz="1800" b="1" dirty="0"/>
          </a:p>
        </p:txBody>
      </p:sp>
    </p:spTree>
    <p:extLst>
      <p:ext uri="{BB962C8B-B14F-4D97-AF65-F5344CB8AC3E}">
        <p14:creationId xmlns:p14="http://schemas.microsoft.com/office/powerpoint/2010/main" val="891192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45473-8CA9-45B7-A4A2-B0C35FB783FC}"/>
              </a:ext>
            </a:extLst>
          </p:cNvPr>
          <p:cNvSpPr>
            <a:spLocks noGrp="1"/>
          </p:cNvSpPr>
          <p:nvPr>
            <p:ph type="title"/>
          </p:nvPr>
        </p:nvSpPr>
        <p:spPr/>
        <p:txBody>
          <a:bodyPr/>
          <a:lstStyle/>
          <a:p>
            <a:r>
              <a:rPr lang="en-IE" dirty="0"/>
              <a:t>Data sources</a:t>
            </a:r>
            <a:endParaRPr lang="en-GB" dirty="0"/>
          </a:p>
        </p:txBody>
      </p:sp>
      <p:sp>
        <p:nvSpPr>
          <p:cNvPr id="3" name="Content Placeholder 2">
            <a:extLst>
              <a:ext uri="{FF2B5EF4-FFF2-40B4-BE49-F238E27FC236}">
                <a16:creationId xmlns:a16="http://schemas.microsoft.com/office/drawing/2014/main" id="{3A6F903A-55E2-4FF8-8C83-0951CB760B65}"/>
              </a:ext>
            </a:extLst>
          </p:cNvPr>
          <p:cNvSpPr>
            <a:spLocks noGrp="1"/>
          </p:cNvSpPr>
          <p:nvPr>
            <p:ph idx="1"/>
          </p:nvPr>
        </p:nvSpPr>
        <p:spPr>
          <a:xfrm>
            <a:off x="383364" y="1341493"/>
            <a:ext cx="11329259" cy="2887607"/>
          </a:xfrm>
        </p:spPr>
        <p:txBody>
          <a:bodyPr>
            <a:normAutofit/>
          </a:bodyPr>
          <a:lstStyle/>
          <a:p>
            <a:pPr lvl="1"/>
            <a:r>
              <a:rPr lang="en-GB" sz="1600" b="1" dirty="0"/>
              <a:t>LFS 2021 microdata: </a:t>
            </a:r>
            <a:r>
              <a:rPr lang="en-GB" sz="1600" dirty="0"/>
              <a:t>social groups most likely to work in non-standard arrangements, levels of labour market attachment by country</a:t>
            </a:r>
          </a:p>
          <a:p>
            <a:pPr lvl="1"/>
            <a:r>
              <a:rPr lang="en-GB" sz="1600" b="1" dirty="0"/>
              <a:t>Eurostat</a:t>
            </a:r>
            <a:r>
              <a:rPr lang="en-GB" sz="1600" dirty="0"/>
              <a:t> – trends in temporary employment, underemployment and other forms of unstable labour market attachment</a:t>
            </a:r>
          </a:p>
          <a:p>
            <a:pPr lvl="1"/>
            <a:r>
              <a:rPr lang="en-GB" sz="1600" b="1" dirty="0"/>
              <a:t>ESS Round 9 </a:t>
            </a:r>
            <a:r>
              <a:rPr lang="en-GB" sz="1600" dirty="0"/>
              <a:t>(2018) – pre-pandemic data on trust in people, opinions about government/society</a:t>
            </a:r>
          </a:p>
          <a:p>
            <a:pPr lvl="1"/>
            <a:r>
              <a:rPr lang="en-GB" sz="1600" b="1" dirty="0"/>
              <a:t>Eurofound’s e-survey </a:t>
            </a:r>
            <a:r>
              <a:rPr lang="en-GB" sz="1600" dirty="0"/>
              <a:t>(2022)</a:t>
            </a:r>
            <a:r>
              <a:rPr lang="en-GB" sz="1600" b="1" dirty="0"/>
              <a:t> </a:t>
            </a:r>
            <a:r>
              <a:rPr lang="en-GB" sz="1600" dirty="0"/>
              <a:t>– links between contract type, working hours, job insecurity and societal outcomes</a:t>
            </a:r>
          </a:p>
          <a:p>
            <a:pPr marL="457200" lvl="1" indent="0">
              <a:buNone/>
            </a:pPr>
            <a:endParaRPr lang="en-GB" sz="1600" b="1" dirty="0"/>
          </a:p>
          <a:p>
            <a:pPr lvl="1"/>
            <a:endParaRPr lang="en-GB" sz="1600" b="1" dirty="0"/>
          </a:p>
          <a:p>
            <a:endParaRPr lang="en-GB" sz="1900" dirty="0"/>
          </a:p>
          <a:p>
            <a:pPr marL="0" indent="0">
              <a:buNone/>
            </a:pPr>
            <a:endParaRPr lang="en-GB" sz="1800" dirty="0"/>
          </a:p>
          <a:p>
            <a:pPr marL="0" indent="0">
              <a:buNone/>
            </a:pPr>
            <a:endParaRPr lang="en-GB" sz="1800" dirty="0"/>
          </a:p>
          <a:p>
            <a:endParaRPr lang="en-GB" sz="900" dirty="0"/>
          </a:p>
        </p:txBody>
      </p:sp>
    </p:spTree>
    <p:extLst>
      <p:ext uri="{BB962C8B-B14F-4D97-AF65-F5344CB8AC3E}">
        <p14:creationId xmlns:p14="http://schemas.microsoft.com/office/powerpoint/2010/main" val="956206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F4429-7A59-0016-7DC1-94F96F50AAEE}"/>
              </a:ext>
            </a:extLst>
          </p:cNvPr>
          <p:cNvSpPr>
            <a:spLocks noGrp="1"/>
          </p:cNvSpPr>
          <p:nvPr>
            <p:ph type="title"/>
          </p:nvPr>
        </p:nvSpPr>
        <p:spPr>
          <a:xfrm>
            <a:off x="383365" y="50321"/>
            <a:ext cx="11425269" cy="778098"/>
          </a:xfrm>
        </p:spPr>
        <p:txBody>
          <a:bodyPr/>
          <a:lstStyle/>
          <a:p>
            <a:r>
              <a:rPr lang="en-IE" dirty="0"/>
              <a:t>Temporary contracts: main findings from LFS 1.</a:t>
            </a:r>
          </a:p>
        </p:txBody>
      </p:sp>
      <p:pic>
        <p:nvPicPr>
          <p:cNvPr id="3" name="Picture 2">
            <a:extLst>
              <a:ext uri="{FF2B5EF4-FFF2-40B4-BE49-F238E27FC236}">
                <a16:creationId xmlns:a16="http://schemas.microsoft.com/office/drawing/2014/main" id="{46AF9A7F-8DB5-9EF5-2692-232CB0A3A591}"/>
              </a:ext>
            </a:extLst>
          </p:cNvPr>
          <p:cNvPicPr>
            <a:picLocks noChangeAspect="1"/>
          </p:cNvPicPr>
          <p:nvPr/>
        </p:nvPicPr>
        <p:blipFill>
          <a:blip r:embed="rId3"/>
          <a:stretch>
            <a:fillRect/>
          </a:stretch>
        </p:blipFill>
        <p:spPr>
          <a:xfrm>
            <a:off x="217960" y="1095965"/>
            <a:ext cx="7947319" cy="5013574"/>
          </a:xfrm>
          <a:prstGeom prst="rect">
            <a:avLst/>
          </a:prstGeom>
        </p:spPr>
      </p:pic>
      <p:sp>
        <p:nvSpPr>
          <p:cNvPr id="5" name="TextBox 4">
            <a:extLst>
              <a:ext uri="{FF2B5EF4-FFF2-40B4-BE49-F238E27FC236}">
                <a16:creationId xmlns:a16="http://schemas.microsoft.com/office/drawing/2014/main" id="{507A38A3-ED59-E015-74DD-0E4464B87D7A}"/>
              </a:ext>
            </a:extLst>
          </p:cNvPr>
          <p:cNvSpPr txBox="1"/>
          <p:nvPr/>
        </p:nvSpPr>
        <p:spPr>
          <a:xfrm>
            <a:off x="8721792" y="786596"/>
            <a:ext cx="3252247" cy="5632311"/>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bg2"/>
                </a:solidFill>
              </a:rPr>
              <a:t>Fixed-term contracts tend to be involuntary </a:t>
            </a:r>
          </a:p>
          <a:p>
            <a:pPr marL="285750" indent="-285750">
              <a:buFont typeface="Arial" panose="020B0604020202020204" pitchFamily="34" charset="0"/>
              <a:buChar char="•"/>
            </a:pPr>
            <a:endParaRPr lang="en-GB" dirty="0">
              <a:solidFill>
                <a:schemeClr val="bg2"/>
              </a:solidFill>
            </a:endParaRPr>
          </a:p>
          <a:p>
            <a:pPr marL="285750" indent="-285750">
              <a:buFont typeface="Arial" panose="020B0604020202020204" pitchFamily="34" charset="0"/>
              <a:buChar char="•"/>
            </a:pPr>
            <a:r>
              <a:rPr lang="en-GB" dirty="0">
                <a:solidFill>
                  <a:schemeClr val="bg2"/>
                </a:solidFill>
              </a:rPr>
              <a:t>Decrease in fixed-term contracts during the pandemic shows the vulnerability of sectors that use them most (hospitality, retail)</a:t>
            </a:r>
          </a:p>
          <a:p>
            <a:pPr marL="285750" indent="-285750">
              <a:buFont typeface="Arial" panose="020B0604020202020204" pitchFamily="34" charset="0"/>
              <a:buChar char="•"/>
            </a:pPr>
            <a:endParaRPr lang="en-GB" dirty="0">
              <a:solidFill>
                <a:schemeClr val="bg2"/>
              </a:solidFill>
            </a:endParaRPr>
          </a:p>
          <a:p>
            <a:pPr marL="285750" indent="-285750">
              <a:buFont typeface="Arial" panose="020B0604020202020204" pitchFamily="34" charset="0"/>
              <a:buChar char="•"/>
            </a:pPr>
            <a:r>
              <a:rPr lang="en-GB" dirty="0">
                <a:solidFill>
                  <a:schemeClr val="bg2"/>
                </a:solidFill>
              </a:rPr>
              <a:t>Most affected groups:</a:t>
            </a:r>
          </a:p>
          <a:p>
            <a:pPr marL="742950" lvl="1" indent="-285750">
              <a:buFont typeface="Arial" panose="020B0604020202020204" pitchFamily="34" charset="0"/>
              <a:buChar char="•"/>
            </a:pPr>
            <a:r>
              <a:rPr lang="en-GB" dirty="0">
                <a:solidFill>
                  <a:schemeClr val="bg2"/>
                </a:solidFill>
              </a:rPr>
              <a:t>Young people</a:t>
            </a:r>
          </a:p>
          <a:p>
            <a:pPr marL="742950" lvl="1" indent="-285750">
              <a:buFont typeface="Arial" panose="020B0604020202020204" pitchFamily="34" charset="0"/>
              <a:buChar char="•"/>
            </a:pPr>
            <a:r>
              <a:rPr lang="en-GB" dirty="0">
                <a:solidFill>
                  <a:schemeClr val="bg2"/>
                </a:solidFill>
              </a:rPr>
              <a:t>Non-nationals</a:t>
            </a:r>
          </a:p>
          <a:p>
            <a:pPr marL="742950" lvl="1" indent="-285750">
              <a:buFont typeface="Arial" panose="020B0604020202020204" pitchFamily="34" charset="0"/>
              <a:buChar char="•"/>
            </a:pPr>
            <a:r>
              <a:rPr lang="en-GB" dirty="0">
                <a:solidFill>
                  <a:schemeClr val="bg2"/>
                </a:solidFill>
              </a:rPr>
              <a:t>Single, no children</a:t>
            </a:r>
          </a:p>
          <a:p>
            <a:pPr marL="742950" lvl="1" indent="-285750">
              <a:buFont typeface="Arial" panose="020B0604020202020204" pitchFamily="34" charset="0"/>
              <a:buChar char="•"/>
            </a:pPr>
            <a:r>
              <a:rPr lang="en-GB" dirty="0">
                <a:solidFill>
                  <a:schemeClr val="bg2"/>
                </a:solidFill>
              </a:rPr>
              <a:t>Men</a:t>
            </a:r>
          </a:p>
          <a:p>
            <a:pPr marL="742950" lvl="1" indent="-285750">
              <a:buFont typeface="Arial" panose="020B0604020202020204" pitchFamily="34" charset="0"/>
              <a:buChar char="•"/>
            </a:pPr>
            <a:r>
              <a:rPr lang="en-GB" dirty="0">
                <a:solidFill>
                  <a:schemeClr val="bg2"/>
                </a:solidFill>
              </a:rPr>
              <a:t>Living in cities</a:t>
            </a:r>
          </a:p>
          <a:p>
            <a:pPr marL="742950" lvl="1" indent="-285750">
              <a:buFont typeface="Arial" panose="020B0604020202020204" pitchFamily="34" charset="0"/>
              <a:buChar char="•"/>
            </a:pPr>
            <a:r>
              <a:rPr lang="en-GB" dirty="0">
                <a:solidFill>
                  <a:schemeClr val="bg2"/>
                </a:solidFill>
              </a:rPr>
              <a:t>Lowest and highest educated (healthcare, education)</a:t>
            </a:r>
          </a:p>
          <a:p>
            <a:pPr marL="285750" indent="-285750">
              <a:buFont typeface="Arial" panose="020B0604020202020204" pitchFamily="34" charset="0"/>
              <a:buChar char="•"/>
            </a:pPr>
            <a:endParaRPr lang="en-IE" dirty="0">
              <a:solidFill>
                <a:schemeClr val="bg2"/>
              </a:solidFill>
            </a:endParaRPr>
          </a:p>
        </p:txBody>
      </p:sp>
      <p:sp>
        <p:nvSpPr>
          <p:cNvPr id="8" name="TextBox 7">
            <a:extLst>
              <a:ext uri="{FF2B5EF4-FFF2-40B4-BE49-F238E27FC236}">
                <a16:creationId xmlns:a16="http://schemas.microsoft.com/office/drawing/2014/main" id="{24693B32-77E9-F265-58D5-7557A6C6ED90}"/>
              </a:ext>
            </a:extLst>
          </p:cNvPr>
          <p:cNvSpPr txBox="1"/>
          <p:nvPr/>
        </p:nvSpPr>
        <p:spPr>
          <a:xfrm>
            <a:off x="383365" y="807645"/>
            <a:ext cx="5929751" cy="307777"/>
          </a:xfrm>
          <a:prstGeom prst="rect">
            <a:avLst/>
          </a:prstGeom>
          <a:noFill/>
        </p:spPr>
        <p:txBody>
          <a:bodyPr wrap="square" rtlCol="0">
            <a:spAutoFit/>
          </a:bodyPr>
          <a:lstStyle/>
          <a:p>
            <a:r>
              <a:rPr lang="en-GB" sz="1400" i="1" dirty="0">
                <a:solidFill>
                  <a:schemeClr val="bg2"/>
                </a:solidFill>
                <a:effectLst/>
                <a:latin typeface="Calibri" panose="020F0502020204030204" pitchFamily="34" charset="0"/>
                <a:ea typeface="Calibri" panose="020F0502020204030204" pitchFamily="34" charset="0"/>
                <a:cs typeface="Arial" panose="020B0604020202020204" pitchFamily="34" charset="0"/>
              </a:rPr>
              <a:t>Temporary work by reason, 2013-2021</a:t>
            </a:r>
            <a:endParaRPr lang="en-GB" sz="1400" i="1" dirty="0">
              <a:solidFill>
                <a:schemeClr val="bg2"/>
              </a:solidFill>
            </a:endParaRPr>
          </a:p>
        </p:txBody>
      </p:sp>
    </p:spTree>
    <p:extLst>
      <p:ext uri="{BB962C8B-B14F-4D97-AF65-F5344CB8AC3E}">
        <p14:creationId xmlns:p14="http://schemas.microsoft.com/office/powerpoint/2010/main" val="3561180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DD65-6DD2-C101-D9E6-43C219E19CFF}"/>
              </a:ext>
            </a:extLst>
          </p:cNvPr>
          <p:cNvSpPr>
            <a:spLocks noGrp="1"/>
          </p:cNvSpPr>
          <p:nvPr>
            <p:ph type="title"/>
          </p:nvPr>
        </p:nvSpPr>
        <p:spPr>
          <a:xfrm>
            <a:off x="156251" y="103086"/>
            <a:ext cx="11425269" cy="778098"/>
          </a:xfrm>
        </p:spPr>
        <p:txBody>
          <a:bodyPr>
            <a:normAutofit/>
          </a:bodyPr>
          <a:lstStyle/>
          <a:p>
            <a:r>
              <a:rPr lang="en-IE" sz="2800" dirty="0"/>
              <a:t>Temporary work: main findings from LFS 2.</a:t>
            </a:r>
          </a:p>
        </p:txBody>
      </p:sp>
      <p:sp>
        <p:nvSpPr>
          <p:cNvPr id="3" name="TextBox 2">
            <a:extLst>
              <a:ext uri="{FF2B5EF4-FFF2-40B4-BE49-F238E27FC236}">
                <a16:creationId xmlns:a16="http://schemas.microsoft.com/office/drawing/2014/main" id="{C9AA7A68-CD62-1ACB-5B19-9683D2159264}"/>
              </a:ext>
            </a:extLst>
          </p:cNvPr>
          <p:cNvSpPr txBox="1"/>
          <p:nvPr/>
        </p:nvSpPr>
        <p:spPr>
          <a:xfrm>
            <a:off x="298635" y="843677"/>
            <a:ext cx="3386485" cy="3970318"/>
          </a:xfrm>
          <a:prstGeom prst="rect">
            <a:avLst/>
          </a:prstGeom>
          <a:noFill/>
        </p:spPr>
        <p:txBody>
          <a:bodyPr wrap="square" rtlCol="0">
            <a:spAutoFit/>
          </a:bodyPr>
          <a:lstStyle/>
          <a:p>
            <a:endParaRPr lang="en-GB" dirty="0">
              <a:solidFill>
                <a:schemeClr val="bg2"/>
              </a:solidFill>
            </a:endParaRPr>
          </a:p>
          <a:p>
            <a:r>
              <a:rPr lang="en-GB" dirty="0">
                <a:solidFill>
                  <a:schemeClr val="bg2"/>
                </a:solidFill>
              </a:rPr>
              <a:t>Temporary employees tend to:</a:t>
            </a:r>
          </a:p>
          <a:p>
            <a:pPr marL="285750" indent="-285750">
              <a:buFont typeface="Arial" panose="020B0604020202020204" pitchFamily="34" charset="0"/>
              <a:buChar char="•"/>
            </a:pPr>
            <a:r>
              <a:rPr lang="en-GB" dirty="0">
                <a:solidFill>
                  <a:schemeClr val="bg2"/>
                </a:solidFill>
              </a:rPr>
              <a:t>Work longer hours</a:t>
            </a:r>
          </a:p>
          <a:p>
            <a:pPr marL="285750" indent="-285750">
              <a:buFont typeface="Arial" panose="020B0604020202020204" pitchFamily="34" charset="0"/>
              <a:buChar char="•"/>
            </a:pPr>
            <a:r>
              <a:rPr lang="en-GB" dirty="0">
                <a:solidFill>
                  <a:schemeClr val="bg2"/>
                </a:solidFill>
              </a:rPr>
              <a:t>Feel underemployed</a:t>
            </a:r>
          </a:p>
          <a:p>
            <a:pPr marL="285750" indent="-285750">
              <a:buFont typeface="Arial" panose="020B0604020202020204" pitchFamily="34" charset="0"/>
              <a:buChar char="•"/>
            </a:pPr>
            <a:r>
              <a:rPr lang="en-GB" dirty="0">
                <a:solidFill>
                  <a:schemeClr val="bg2"/>
                </a:solidFill>
              </a:rPr>
              <a:t>Be looking for another job</a:t>
            </a:r>
          </a:p>
          <a:p>
            <a:endParaRPr lang="en-GB" dirty="0">
              <a:solidFill>
                <a:schemeClr val="bg2"/>
              </a:solidFill>
            </a:endParaRPr>
          </a:p>
          <a:p>
            <a:r>
              <a:rPr lang="en-GB" dirty="0">
                <a:solidFill>
                  <a:schemeClr val="bg2"/>
                </a:solidFill>
              </a:rPr>
              <a:t>Typical length of contract differs by country. </a:t>
            </a:r>
            <a:br>
              <a:rPr lang="en-GB" dirty="0">
                <a:solidFill>
                  <a:schemeClr val="bg2"/>
                </a:solidFill>
              </a:rPr>
            </a:br>
            <a:r>
              <a:rPr lang="en-GB" dirty="0">
                <a:solidFill>
                  <a:schemeClr val="bg2"/>
                </a:solidFill>
              </a:rPr>
              <a:t>Austria, Germany: more likely to be voluntary, and have 2+ year contracts</a:t>
            </a:r>
          </a:p>
          <a:p>
            <a:r>
              <a:rPr lang="en-GB" dirty="0">
                <a:solidFill>
                  <a:schemeClr val="bg2"/>
                </a:solidFill>
              </a:rPr>
              <a:t>Croatia: mostly involuntary, and 1-3 months is common (seasonal employment)</a:t>
            </a:r>
          </a:p>
        </p:txBody>
      </p:sp>
      <p:pic>
        <p:nvPicPr>
          <p:cNvPr id="6" name="Picture 5" descr="Timeline&#10;&#10;Description automatically generated">
            <a:extLst>
              <a:ext uri="{FF2B5EF4-FFF2-40B4-BE49-F238E27FC236}">
                <a16:creationId xmlns:a16="http://schemas.microsoft.com/office/drawing/2014/main" id="{31110056-5717-83FD-9180-22FDC3024691}"/>
              </a:ext>
            </a:extLst>
          </p:cNvPr>
          <p:cNvPicPr>
            <a:picLocks noChangeAspect="1"/>
          </p:cNvPicPr>
          <p:nvPr/>
        </p:nvPicPr>
        <p:blipFill rotWithShape="1">
          <a:blip r:embed="rId2"/>
          <a:srcRect t="12390"/>
          <a:stretch/>
        </p:blipFill>
        <p:spPr bwMode="auto">
          <a:xfrm>
            <a:off x="3817855" y="1203091"/>
            <a:ext cx="7469738" cy="4602173"/>
          </a:xfrm>
          <a:prstGeom prst="rect">
            <a:avLst/>
          </a:prstGeom>
          <a:ln>
            <a:noFill/>
          </a:ln>
          <a:extLst>
            <a:ext uri="{53640926-AAD7-44D8-BBD7-CCE9431645EC}">
              <a14:shadowObscured xmlns:a14="http://schemas.microsoft.com/office/drawing/2010/main"/>
            </a:ext>
          </a:extLst>
        </p:spPr>
      </p:pic>
      <p:sp>
        <p:nvSpPr>
          <p:cNvPr id="7" name="TextBox 6">
            <a:extLst>
              <a:ext uri="{FF2B5EF4-FFF2-40B4-BE49-F238E27FC236}">
                <a16:creationId xmlns:a16="http://schemas.microsoft.com/office/drawing/2014/main" id="{4FE8E810-56B4-2D49-DFCB-75B36070FC42}"/>
              </a:ext>
            </a:extLst>
          </p:cNvPr>
          <p:cNvSpPr txBox="1"/>
          <p:nvPr/>
        </p:nvSpPr>
        <p:spPr>
          <a:xfrm>
            <a:off x="4070461" y="850459"/>
            <a:ext cx="5929751" cy="307777"/>
          </a:xfrm>
          <a:prstGeom prst="rect">
            <a:avLst/>
          </a:prstGeom>
          <a:noFill/>
        </p:spPr>
        <p:txBody>
          <a:bodyPr wrap="square" rtlCol="0">
            <a:spAutoFit/>
          </a:bodyPr>
          <a:lstStyle/>
          <a:p>
            <a:r>
              <a:rPr lang="en-GB" sz="1400" i="1" dirty="0">
                <a:solidFill>
                  <a:schemeClr val="bg2"/>
                </a:solidFill>
                <a:effectLst/>
                <a:latin typeface="Calibri" panose="020F0502020204030204" pitchFamily="34" charset="0"/>
                <a:ea typeface="Calibri" panose="020F0502020204030204" pitchFamily="34" charset="0"/>
                <a:cs typeface="Arial" panose="020B0604020202020204" pitchFamily="34" charset="0"/>
              </a:rPr>
              <a:t>Temporary work by length of contract</a:t>
            </a:r>
            <a:endParaRPr lang="en-GB" sz="1400" i="1" dirty="0">
              <a:solidFill>
                <a:schemeClr val="bg2"/>
              </a:solidFill>
            </a:endParaRPr>
          </a:p>
        </p:txBody>
      </p:sp>
    </p:spTree>
    <p:extLst>
      <p:ext uri="{BB962C8B-B14F-4D97-AF65-F5344CB8AC3E}">
        <p14:creationId xmlns:p14="http://schemas.microsoft.com/office/powerpoint/2010/main" val="2906258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28529-724E-633E-F8EB-F27383C5B6A9}"/>
              </a:ext>
            </a:extLst>
          </p:cNvPr>
          <p:cNvSpPr>
            <a:spLocks noGrp="1"/>
          </p:cNvSpPr>
          <p:nvPr>
            <p:ph type="title"/>
          </p:nvPr>
        </p:nvSpPr>
        <p:spPr>
          <a:xfrm>
            <a:off x="383365" y="377877"/>
            <a:ext cx="11425269" cy="778098"/>
          </a:xfrm>
        </p:spPr>
        <p:txBody>
          <a:bodyPr>
            <a:normAutofit fontScale="90000"/>
          </a:bodyPr>
          <a:lstStyle/>
          <a:p>
            <a:r>
              <a:rPr lang="en-IE" sz="3200" dirty="0"/>
              <a:t>Relationship between wellbeing, contract type and working hours</a:t>
            </a:r>
            <a:endParaRPr lang="en-IE" dirty="0"/>
          </a:p>
        </p:txBody>
      </p:sp>
      <p:sp>
        <p:nvSpPr>
          <p:cNvPr id="3" name="TextBox 2">
            <a:extLst>
              <a:ext uri="{FF2B5EF4-FFF2-40B4-BE49-F238E27FC236}">
                <a16:creationId xmlns:a16="http://schemas.microsoft.com/office/drawing/2014/main" id="{EE89BC6C-8A17-6D16-BFFA-DA2EF7E250C2}"/>
              </a:ext>
            </a:extLst>
          </p:cNvPr>
          <p:cNvSpPr txBox="1"/>
          <p:nvPr/>
        </p:nvSpPr>
        <p:spPr>
          <a:xfrm>
            <a:off x="588576" y="1155975"/>
            <a:ext cx="10770363" cy="4093428"/>
          </a:xfrm>
          <a:prstGeom prst="rect">
            <a:avLst/>
          </a:prstGeom>
          <a:noFill/>
        </p:spPr>
        <p:txBody>
          <a:bodyPr wrap="square" rtlCol="0">
            <a:spAutoFit/>
          </a:bodyPr>
          <a:lstStyle/>
          <a:p>
            <a:pPr marL="742950" lvl="1" indent="-285750">
              <a:buFont typeface="Arial" panose="020B0604020202020204" pitchFamily="34" charset="0"/>
              <a:buChar char="•"/>
            </a:pPr>
            <a:endParaRPr lang="en-GB" sz="2000" dirty="0">
              <a:solidFill>
                <a:schemeClr val="bg2"/>
              </a:solidFill>
            </a:endParaRPr>
          </a:p>
          <a:p>
            <a:pPr marL="285750" indent="-285750">
              <a:buFont typeface="Arial" panose="020B0604020202020204" pitchFamily="34" charset="0"/>
              <a:buChar char="•"/>
            </a:pPr>
            <a:r>
              <a:rPr lang="en-GB" sz="2000" dirty="0">
                <a:solidFill>
                  <a:schemeClr val="bg2"/>
                </a:solidFill>
              </a:rPr>
              <a:t>No relationship between part time work and lower wellbeing found, after controlling for income, gender and other related variables (on the other hand, long working hours are associated with lower wellbeing)</a:t>
            </a:r>
          </a:p>
          <a:p>
            <a:pPr marL="285750" indent="-285750">
              <a:buFont typeface="Arial" panose="020B0604020202020204" pitchFamily="34" charset="0"/>
              <a:buChar char="•"/>
            </a:pPr>
            <a:endParaRPr lang="en-GB" sz="2000" dirty="0">
              <a:solidFill>
                <a:schemeClr val="bg2"/>
              </a:solidFill>
            </a:endParaRPr>
          </a:p>
          <a:p>
            <a:pPr marL="285750" indent="-285750">
              <a:buFont typeface="Arial" panose="020B0604020202020204" pitchFamily="34" charset="0"/>
              <a:buChar char="•"/>
            </a:pPr>
            <a:r>
              <a:rPr lang="en-GB" sz="2000" dirty="0">
                <a:solidFill>
                  <a:schemeClr val="bg2"/>
                </a:solidFill>
              </a:rPr>
              <a:t>Also, having a fixed-term contract was not associated with lower health, mental wellbeing, or higher social exclusion, once controlling for other variables (although temporary agency contracts were associated with higher risk of depression and lower life satisfaction)</a:t>
            </a:r>
          </a:p>
          <a:p>
            <a:pPr marL="285750" indent="-285750">
              <a:buFont typeface="Arial" panose="020B0604020202020204" pitchFamily="34" charset="0"/>
              <a:buChar char="•"/>
            </a:pPr>
            <a:endParaRPr lang="en-GB" sz="2000" dirty="0">
              <a:solidFill>
                <a:schemeClr val="bg2"/>
              </a:solidFill>
            </a:endParaRPr>
          </a:p>
          <a:p>
            <a:pPr marL="285750" indent="-285750">
              <a:buFont typeface="Arial" panose="020B0604020202020204" pitchFamily="34" charset="0"/>
              <a:buChar char="•"/>
            </a:pPr>
            <a:r>
              <a:rPr lang="en-GB" sz="2000" dirty="0">
                <a:solidFill>
                  <a:schemeClr val="bg2"/>
                </a:solidFill>
              </a:rPr>
              <a:t>However, a strong link was found between </a:t>
            </a:r>
            <a:r>
              <a:rPr lang="en-GB" sz="2000" b="1" dirty="0">
                <a:solidFill>
                  <a:schemeClr val="bg2"/>
                </a:solidFill>
              </a:rPr>
              <a:t>perceived insecurity of job</a:t>
            </a:r>
            <a:r>
              <a:rPr lang="en-GB" sz="2000" dirty="0">
                <a:solidFill>
                  <a:schemeClr val="bg2"/>
                </a:solidFill>
              </a:rPr>
              <a:t> (feeling that one might lose their job within a few months) and wellbeing</a:t>
            </a:r>
          </a:p>
          <a:p>
            <a:pPr marL="285750" indent="-285750">
              <a:buFont typeface="Arial" panose="020B0604020202020204" pitchFamily="34" charset="0"/>
              <a:buChar char="•"/>
            </a:pPr>
            <a:endParaRPr lang="en-GB" sz="2000" dirty="0">
              <a:solidFill>
                <a:schemeClr val="bg2"/>
              </a:solidFill>
            </a:endParaRPr>
          </a:p>
          <a:p>
            <a:endParaRPr lang="en-GB" sz="2000" dirty="0">
              <a:solidFill>
                <a:schemeClr val="bg2"/>
              </a:solidFill>
            </a:endParaRPr>
          </a:p>
        </p:txBody>
      </p:sp>
    </p:spTree>
    <p:extLst>
      <p:ext uri="{BB962C8B-B14F-4D97-AF65-F5344CB8AC3E}">
        <p14:creationId xmlns:p14="http://schemas.microsoft.com/office/powerpoint/2010/main" val="3431969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12DC2-56C1-C0BA-CE5E-B39F8BBC3B70}"/>
              </a:ext>
            </a:extLst>
          </p:cNvPr>
          <p:cNvSpPr>
            <a:spLocks noGrp="1"/>
          </p:cNvSpPr>
          <p:nvPr>
            <p:ph type="title"/>
          </p:nvPr>
        </p:nvSpPr>
        <p:spPr/>
        <p:txBody>
          <a:bodyPr>
            <a:normAutofit/>
          </a:bodyPr>
          <a:lstStyle/>
          <a:p>
            <a:r>
              <a:rPr lang="en-IE" sz="2800" dirty="0"/>
              <a:t>Perceived job insecurity is related to lower mental wellbeing</a:t>
            </a:r>
          </a:p>
        </p:txBody>
      </p:sp>
      <p:sp>
        <p:nvSpPr>
          <p:cNvPr id="6" name="TextBox 5">
            <a:extLst>
              <a:ext uri="{FF2B5EF4-FFF2-40B4-BE49-F238E27FC236}">
                <a16:creationId xmlns:a16="http://schemas.microsoft.com/office/drawing/2014/main" id="{5C2937C3-A784-146F-0F2B-AC7EAA9D6A1C}"/>
              </a:ext>
            </a:extLst>
          </p:cNvPr>
          <p:cNvSpPr txBox="1"/>
          <p:nvPr/>
        </p:nvSpPr>
        <p:spPr>
          <a:xfrm>
            <a:off x="335360" y="1121699"/>
            <a:ext cx="8819031" cy="307777"/>
          </a:xfrm>
          <a:prstGeom prst="rect">
            <a:avLst/>
          </a:prstGeom>
          <a:noFill/>
        </p:spPr>
        <p:txBody>
          <a:bodyPr wrap="square" rtlCol="0">
            <a:spAutoFit/>
          </a:bodyPr>
          <a:lstStyle/>
          <a:p>
            <a:r>
              <a:rPr lang="en-GB" sz="1400" i="1" dirty="0">
                <a:solidFill>
                  <a:schemeClr val="bg2"/>
                </a:solidFill>
                <a:effectLst/>
                <a:latin typeface="Calibri" panose="020F0502020204030204" pitchFamily="34" charset="0"/>
                <a:ea typeface="Calibri" panose="020F0502020204030204" pitchFamily="34" charset="0"/>
                <a:cs typeface="Arial" panose="020B0604020202020204" pitchFamily="34" charset="0"/>
              </a:rPr>
              <a:t>Risk of depression, based on WHO-5 mental wellbeing score, by risk of losing one’s job, 2022</a:t>
            </a:r>
            <a:endParaRPr lang="en-GB" sz="1400" i="1" dirty="0">
              <a:solidFill>
                <a:schemeClr val="bg2"/>
              </a:solidFill>
            </a:endParaRPr>
          </a:p>
        </p:txBody>
      </p:sp>
      <p:graphicFrame>
        <p:nvGraphicFramePr>
          <p:cNvPr id="13" name="Chart 12">
            <a:extLst>
              <a:ext uri="{FF2B5EF4-FFF2-40B4-BE49-F238E27FC236}">
                <a16:creationId xmlns:a16="http://schemas.microsoft.com/office/drawing/2014/main" id="{7A76AEA7-ECC2-4A65-B5DF-5CE39021A040}"/>
              </a:ext>
            </a:extLst>
          </p:cNvPr>
          <p:cNvGraphicFramePr>
            <a:graphicFrameLocks/>
          </p:cNvGraphicFramePr>
          <p:nvPr>
            <p:extLst>
              <p:ext uri="{D42A27DB-BD31-4B8C-83A1-F6EECF244321}">
                <p14:modId xmlns:p14="http://schemas.microsoft.com/office/powerpoint/2010/main" val="1466176614"/>
              </p:ext>
            </p:extLst>
          </p:nvPr>
        </p:nvGraphicFramePr>
        <p:xfrm>
          <a:off x="539016" y="1498437"/>
          <a:ext cx="9197265" cy="42378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38559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4A340-4D5D-EB2A-A2B2-9892C8BB70C1}"/>
              </a:ext>
            </a:extLst>
          </p:cNvPr>
          <p:cNvSpPr>
            <a:spLocks noGrp="1"/>
          </p:cNvSpPr>
          <p:nvPr>
            <p:ph type="title"/>
          </p:nvPr>
        </p:nvSpPr>
        <p:spPr/>
        <p:txBody>
          <a:bodyPr>
            <a:normAutofit fontScale="90000"/>
          </a:bodyPr>
          <a:lstStyle/>
          <a:p>
            <a:r>
              <a:rPr lang="en-IE" dirty="0"/>
              <a:t>People who think their job is at risk feel social exclusion similar to those unemployed</a:t>
            </a:r>
          </a:p>
        </p:txBody>
      </p:sp>
      <p:graphicFrame>
        <p:nvGraphicFramePr>
          <p:cNvPr id="3" name="Chart 2">
            <a:extLst>
              <a:ext uri="{FF2B5EF4-FFF2-40B4-BE49-F238E27FC236}">
                <a16:creationId xmlns:a16="http://schemas.microsoft.com/office/drawing/2014/main" id="{8B2B8BBD-145B-441F-A520-390447E20B51}"/>
              </a:ext>
            </a:extLst>
          </p:cNvPr>
          <p:cNvGraphicFramePr/>
          <p:nvPr>
            <p:extLst>
              <p:ext uri="{D42A27DB-BD31-4B8C-83A1-F6EECF244321}">
                <p14:modId xmlns:p14="http://schemas.microsoft.com/office/powerpoint/2010/main" val="3083271831"/>
              </p:ext>
            </p:extLst>
          </p:nvPr>
        </p:nvGraphicFramePr>
        <p:xfrm>
          <a:off x="646721" y="1432451"/>
          <a:ext cx="10668979" cy="379417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23F68381-90DD-0E99-2C2F-C5337544EB66}"/>
              </a:ext>
            </a:extLst>
          </p:cNvPr>
          <p:cNvSpPr txBox="1"/>
          <p:nvPr/>
        </p:nvSpPr>
        <p:spPr>
          <a:xfrm>
            <a:off x="412519" y="1088705"/>
            <a:ext cx="5929751" cy="307777"/>
          </a:xfrm>
          <a:prstGeom prst="rect">
            <a:avLst/>
          </a:prstGeom>
          <a:noFill/>
        </p:spPr>
        <p:txBody>
          <a:bodyPr wrap="square" rtlCol="0">
            <a:spAutoFit/>
          </a:bodyPr>
          <a:lstStyle/>
          <a:p>
            <a:r>
              <a:rPr lang="en-GB" sz="1400" i="1" dirty="0">
                <a:solidFill>
                  <a:schemeClr val="bg2"/>
                </a:solidFill>
                <a:latin typeface="Calibri" panose="020F0502020204030204" pitchFamily="34" charset="0"/>
                <a:cs typeface="Arial" panose="020B0604020202020204" pitchFamily="34" charset="0"/>
              </a:rPr>
              <a:t>“I feel left out of society”, by unemployment and likelihood of losing job</a:t>
            </a:r>
            <a:endParaRPr lang="en-GB" sz="1400" i="1" dirty="0">
              <a:solidFill>
                <a:schemeClr val="bg2"/>
              </a:solidFill>
            </a:endParaRPr>
          </a:p>
        </p:txBody>
      </p:sp>
      <p:sp>
        <p:nvSpPr>
          <p:cNvPr id="5" name="TextBox 4">
            <a:extLst>
              <a:ext uri="{FF2B5EF4-FFF2-40B4-BE49-F238E27FC236}">
                <a16:creationId xmlns:a16="http://schemas.microsoft.com/office/drawing/2014/main" id="{251061AF-FE49-C96F-4B4F-08001355451B}"/>
              </a:ext>
            </a:extLst>
          </p:cNvPr>
          <p:cNvSpPr txBox="1"/>
          <p:nvPr/>
        </p:nvSpPr>
        <p:spPr>
          <a:xfrm>
            <a:off x="820882" y="5425549"/>
            <a:ext cx="9910442" cy="584775"/>
          </a:xfrm>
          <a:prstGeom prst="rect">
            <a:avLst/>
          </a:prstGeom>
          <a:noFill/>
        </p:spPr>
        <p:txBody>
          <a:bodyPr wrap="square" rtlCol="0">
            <a:spAutoFit/>
          </a:bodyPr>
          <a:lstStyle/>
          <a:p>
            <a:pPr marL="285750" indent="-285750">
              <a:buFont typeface="Arial" panose="020B0604020202020204" pitchFamily="34" charset="0"/>
              <a:buChar char="•"/>
            </a:pPr>
            <a:r>
              <a:rPr lang="en-GB" sz="1600" dirty="0">
                <a:solidFill>
                  <a:schemeClr val="bg2"/>
                </a:solidFill>
              </a:rPr>
              <a:t>Workers whose job is insecure are 11 pp more likely to feel socially excluded, after controlling for other variables</a:t>
            </a:r>
          </a:p>
        </p:txBody>
      </p:sp>
    </p:spTree>
    <p:extLst>
      <p:ext uri="{BB962C8B-B14F-4D97-AF65-F5344CB8AC3E}">
        <p14:creationId xmlns:p14="http://schemas.microsoft.com/office/powerpoint/2010/main" val="2514607654"/>
      </p:ext>
    </p:extLst>
  </p:cSld>
  <p:clrMapOvr>
    <a:masterClrMapping/>
  </p:clrMapOvr>
</p:sld>
</file>

<file path=ppt/theme/theme1.xml><?xml version="1.0" encoding="utf-8"?>
<a:theme xmlns:a="http://schemas.openxmlformats.org/drawingml/2006/main" name="Default Theme">
  <a:themeElements>
    <a:clrScheme name="Default">
      <a:dk1>
        <a:srgbClr val="FFFFFF"/>
      </a:dk1>
      <a:lt1>
        <a:srgbClr val="FFFFFF"/>
      </a:lt1>
      <a:dk2>
        <a:srgbClr val="143058"/>
      </a:dk2>
      <a:lt2>
        <a:srgbClr val="0096D1"/>
      </a:lt2>
      <a:accent1>
        <a:srgbClr val="034EA2"/>
      </a:accent1>
      <a:accent2>
        <a:srgbClr val="FFF200"/>
      </a:accent2>
      <a:accent3>
        <a:srgbClr val="C7C8CA"/>
      </a:accent3>
      <a:accent4>
        <a:srgbClr val="0096D1"/>
      </a:accent4>
      <a:accent5>
        <a:srgbClr val="F15623"/>
      </a:accent5>
      <a:accent6>
        <a:srgbClr val="B0DAEE"/>
      </a:accent6>
      <a:hlink>
        <a:srgbClr val="143058"/>
      </a:hlink>
      <a:folHlink>
        <a:srgbClr val="87416E"/>
      </a:folHlink>
    </a:clrScheme>
    <a:fontScheme name="Eurofound_Master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eme" id="{3A5D8ABB-1D7F-4E72-9809-AE0B156FA95D}" vid="{30776A0B-F68D-4340-B6C0-2CBEF3CFD72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ABDC4FDD96334895BBEDA1FF0D3846" ma:contentTypeVersion="20" ma:contentTypeDescription="Create a new document." ma:contentTypeScope="" ma:versionID="7e2508247fb413ee8cd095f8e33885a4">
  <xsd:schema xmlns:xsd="http://www.w3.org/2001/XMLSchema" xmlns:xs="http://www.w3.org/2001/XMLSchema" xmlns:p="http://schemas.microsoft.com/office/2006/metadata/properties" xmlns:ns2="54c7e114-63e9-4845-99f0-558d34a78a4c" xmlns:ns3="e43d5684-c98a-47e4-8ac6-037ce54e6ffc" targetNamespace="http://schemas.microsoft.com/office/2006/metadata/properties" ma:root="true" ma:fieldsID="9d369bde8fd183506530871c96b0e013" ns2:_="" ns3:_="">
    <xsd:import namespace="54c7e114-63e9-4845-99f0-558d34a78a4c"/>
    <xsd:import namespace="e43d5684-c98a-47e4-8ac6-037ce54e6ffc"/>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c7e114-63e9-4845-99f0-558d34a78a4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CatchAll" ma:index="25" nillable="true" ma:displayName="Taxonomy Catch All Column" ma:hidden="true" ma:list="{ad3c8917-141b-4337-afc0-e55bf99fa840}" ma:internalName="TaxCatchAll" ma:showField="CatchAllData" ma:web="54c7e114-63e9-4845-99f0-558d34a78a4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43d5684-c98a-47e4-8ac6-037ce54e6ff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87b8b9d2-9d3a-4a2b-b446-7cdc230c215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43d5684-c98a-47e4-8ac6-037ce54e6ffc">
      <Terms xmlns="http://schemas.microsoft.com/office/infopath/2007/PartnerControls"/>
    </lcf76f155ced4ddcb4097134ff3c332f>
    <TaxCatchAll xmlns="54c7e114-63e9-4845-99f0-558d34a78a4c" xsi:nil="true"/>
  </documentManagement>
</p:properties>
</file>

<file path=customXml/itemProps1.xml><?xml version="1.0" encoding="utf-8"?>
<ds:datastoreItem xmlns:ds="http://schemas.openxmlformats.org/officeDocument/2006/customXml" ds:itemID="{1BF3ECD0-8E86-4544-8B10-F43C906CA1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c7e114-63e9-4845-99f0-558d34a78a4c"/>
    <ds:schemaRef ds:uri="e43d5684-c98a-47e4-8ac6-037ce54e6f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C3400B-602B-43BF-8F39-6A6C02154C14}">
  <ds:schemaRefs>
    <ds:schemaRef ds:uri="http://schemas.microsoft.com/sharepoint/v3/contenttype/forms"/>
  </ds:schemaRefs>
</ds:datastoreItem>
</file>

<file path=customXml/itemProps3.xml><?xml version="1.0" encoding="utf-8"?>
<ds:datastoreItem xmlns:ds="http://schemas.openxmlformats.org/officeDocument/2006/customXml" ds:itemID="{04D0D1B8-1E2A-4EC6-991E-88D9C05E54BE}">
  <ds:schemaRefs>
    <ds:schemaRef ds:uri="http://purl.org/dc/terms/"/>
    <ds:schemaRef ds:uri="http://schemas.microsoft.com/office/2006/metadata/properties"/>
    <ds:schemaRef ds:uri="http://www.w3.org/XML/1998/namespace"/>
    <ds:schemaRef ds:uri="0c4b5722-331a-43c6-96fd-fa7f80d9d45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f3a48a6a-130e-402a-8b3d-54ba346fa42b"/>
    <ds:schemaRef ds:uri="http://purl.org/dc/dcmitype/"/>
    <ds:schemaRef ds:uri="e43d5684-c98a-47e4-8ac6-037ce54e6ffc"/>
    <ds:schemaRef ds:uri="54c7e114-63e9-4845-99f0-558d34a78a4c"/>
  </ds:schemaRefs>
</ds:datastoreItem>
</file>

<file path=docProps/app.xml><?xml version="1.0" encoding="utf-8"?>
<Properties xmlns="http://schemas.openxmlformats.org/officeDocument/2006/extended-properties" xmlns:vt="http://schemas.openxmlformats.org/officeDocument/2006/docPropsVTypes">
  <TotalTime>2328</TotalTime>
  <Words>1299</Words>
  <Application>Microsoft Office PowerPoint</Application>
  <PresentationFormat>Widescreen</PresentationFormat>
  <Paragraphs>121</Paragraphs>
  <Slides>16</Slides>
  <Notes>12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Theme</vt:lpstr>
      <vt:lpstr>Societal implications of labour market instability</vt:lpstr>
      <vt:lpstr>What do we mean by labour market instability?</vt:lpstr>
      <vt:lpstr>Previous literature: social outcomes of labour market instability</vt:lpstr>
      <vt:lpstr>Data sources</vt:lpstr>
      <vt:lpstr>Temporary contracts: main findings from LFS 1.</vt:lpstr>
      <vt:lpstr>Temporary work: main findings from LFS 2.</vt:lpstr>
      <vt:lpstr>Relationship between wellbeing, contract type and working hours</vt:lpstr>
      <vt:lpstr>Perceived job insecurity is related to lower mental wellbeing</vt:lpstr>
      <vt:lpstr>People who think their job is at risk feel social exclusion similar to those unemployed</vt:lpstr>
      <vt:lpstr>People on insecure contracts have lower trust in other people</vt:lpstr>
      <vt:lpstr>…and lower perception of fairness</vt:lpstr>
      <vt:lpstr>Post-pandemic e-survey data on trust in people</vt:lpstr>
      <vt:lpstr>Satisfaction with the government and democracy</vt:lpstr>
      <vt:lpstr>Voting behaviour  (among those eligible to vote)</vt:lpstr>
      <vt:lpstr>Summary</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Households and social support in Europe</dc:title>
  <dc:creator>Eszter Sandor</dc:creator>
  <cp:lastModifiedBy>Eszter Sandor</cp:lastModifiedBy>
  <cp:revision>9</cp:revision>
  <dcterms:created xsi:type="dcterms:W3CDTF">2021-03-01T10:07:26Z</dcterms:created>
  <dcterms:modified xsi:type="dcterms:W3CDTF">2024-05-15T05:18:19Z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0x0101002FABDC4FDD96334895BBEDA1FF0D3846</vt:lpwstr>
  </property>
</Properties>
</file>