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97"/>
  </p:normalViewPr>
  <p:slideViewPr>
    <p:cSldViewPr snapToGrid="0" snapToObjects="1">
      <p:cViewPr varScale="1">
        <p:scale>
          <a:sx n="112" d="100"/>
          <a:sy n="112" d="100"/>
        </p:scale>
        <p:origin x="57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o-RO"/>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Click to edit Master subtitle style</a:t>
            </a:r>
            <a:endParaRPr lang="en-US"/>
          </a:p>
        </p:txBody>
      </p:sp>
      <p:sp>
        <p:nvSpPr>
          <p:cNvPr id="4" name="Date Placeholder 3"/>
          <p:cNvSpPr>
            <a:spLocks noGrp="1"/>
          </p:cNvSpPr>
          <p:nvPr>
            <p:ph type="dt" sz="half" idx="10"/>
          </p:nvPr>
        </p:nvSpPr>
        <p:spPr/>
        <p:txBody>
          <a:bodyPr/>
          <a:lstStyle/>
          <a:p>
            <a:fld id="{AD79D25C-59C4-1D48-9C16-68EC340160A7}" type="datetimeFigureOut">
              <a:rPr lang="en-US" smtClean="0"/>
              <a:t>5/16/24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87DD7-9CA2-A24E-BC4B-BAB640AA08FA}" type="slidenum">
              <a:rPr lang="en-US" smtClean="0"/>
              <a:t>‹#›</a:t>
            </a:fld>
            <a:endParaRPr lang="en-US"/>
          </a:p>
        </p:txBody>
      </p:sp>
    </p:spTree>
    <p:extLst>
      <p:ext uri="{BB962C8B-B14F-4D97-AF65-F5344CB8AC3E}">
        <p14:creationId xmlns:p14="http://schemas.microsoft.com/office/powerpoint/2010/main" val="2037888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ro-RO"/>
              <a:t>Click to edit Master text styles</a:t>
            </a:r>
          </a:p>
          <a:p>
            <a:pPr lvl="1"/>
            <a:r>
              <a:rPr lang="ro-RO"/>
              <a:t>Second level</a:t>
            </a:r>
          </a:p>
          <a:p>
            <a:pPr lvl="2"/>
            <a:r>
              <a:rPr lang="ro-RO"/>
              <a:t>Third level</a:t>
            </a:r>
          </a:p>
          <a:p>
            <a:pPr lvl="3"/>
            <a:r>
              <a:rPr lang="ro-RO"/>
              <a:t>Fourth level</a:t>
            </a:r>
          </a:p>
          <a:p>
            <a:pPr lvl="4"/>
            <a:r>
              <a:rPr lang="ro-RO"/>
              <a:t>Fifth level</a:t>
            </a:r>
            <a:endParaRPr lang="en-US"/>
          </a:p>
        </p:txBody>
      </p:sp>
      <p:sp>
        <p:nvSpPr>
          <p:cNvPr id="4" name="Date Placeholder 3"/>
          <p:cNvSpPr>
            <a:spLocks noGrp="1"/>
          </p:cNvSpPr>
          <p:nvPr>
            <p:ph type="dt" sz="half" idx="10"/>
          </p:nvPr>
        </p:nvSpPr>
        <p:spPr/>
        <p:txBody>
          <a:bodyPr/>
          <a:lstStyle/>
          <a:p>
            <a:fld id="{AD79D25C-59C4-1D48-9C16-68EC340160A7}" type="datetimeFigureOut">
              <a:rPr lang="en-US" smtClean="0"/>
              <a:t>5/16/24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87DD7-9CA2-A24E-BC4B-BAB640AA08FA}" type="slidenum">
              <a:rPr lang="en-US" smtClean="0"/>
              <a:t>‹#›</a:t>
            </a:fld>
            <a:endParaRPr lang="en-US"/>
          </a:p>
        </p:txBody>
      </p:sp>
    </p:spTree>
    <p:extLst>
      <p:ext uri="{BB962C8B-B14F-4D97-AF65-F5344CB8AC3E}">
        <p14:creationId xmlns:p14="http://schemas.microsoft.com/office/powerpoint/2010/main" val="1480973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o-RO"/>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o-RO"/>
              <a:t>Click to edit Master text styles</a:t>
            </a:r>
          </a:p>
          <a:p>
            <a:pPr lvl="1"/>
            <a:r>
              <a:rPr lang="ro-RO"/>
              <a:t>Second level</a:t>
            </a:r>
          </a:p>
          <a:p>
            <a:pPr lvl="2"/>
            <a:r>
              <a:rPr lang="ro-RO"/>
              <a:t>Third level</a:t>
            </a:r>
          </a:p>
          <a:p>
            <a:pPr lvl="3"/>
            <a:r>
              <a:rPr lang="ro-RO"/>
              <a:t>Fourth level</a:t>
            </a:r>
          </a:p>
          <a:p>
            <a:pPr lvl="4"/>
            <a:r>
              <a:rPr lang="ro-RO"/>
              <a:t>Fifth level</a:t>
            </a:r>
            <a:endParaRPr lang="en-US"/>
          </a:p>
        </p:txBody>
      </p:sp>
      <p:sp>
        <p:nvSpPr>
          <p:cNvPr id="4" name="Date Placeholder 3"/>
          <p:cNvSpPr>
            <a:spLocks noGrp="1"/>
          </p:cNvSpPr>
          <p:nvPr>
            <p:ph type="dt" sz="half" idx="10"/>
          </p:nvPr>
        </p:nvSpPr>
        <p:spPr/>
        <p:txBody>
          <a:bodyPr/>
          <a:lstStyle/>
          <a:p>
            <a:fld id="{AD79D25C-59C4-1D48-9C16-68EC340160A7}" type="datetimeFigureOut">
              <a:rPr lang="en-US" smtClean="0"/>
              <a:t>5/16/24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87DD7-9CA2-A24E-BC4B-BAB640AA08FA}" type="slidenum">
              <a:rPr lang="en-US" smtClean="0"/>
              <a:t>‹#›</a:t>
            </a:fld>
            <a:endParaRPr lang="en-US"/>
          </a:p>
        </p:txBody>
      </p:sp>
    </p:spTree>
    <p:extLst>
      <p:ext uri="{BB962C8B-B14F-4D97-AF65-F5344CB8AC3E}">
        <p14:creationId xmlns:p14="http://schemas.microsoft.com/office/powerpoint/2010/main" val="1387574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Click to edit Master title style</a:t>
            </a:r>
            <a:endParaRPr lang="en-US"/>
          </a:p>
        </p:txBody>
      </p:sp>
      <p:sp>
        <p:nvSpPr>
          <p:cNvPr id="3" name="Content Placeholder 2"/>
          <p:cNvSpPr>
            <a:spLocks noGrp="1"/>
          </p:cNvSpPr>
          <p:nvPr>
            <p:ph idx="1"/>
          </p:nvPr>
        </p:nvSpPr>
        <p:spPr/>
        <p:txBody>
          <a:bodyPr/>
          <a:lstStyle/>
          <a:p>
            <a:pPr lvl="0"/>
            <a:r>
              <a:rPr lang="ro-RO"/>
              <a:t>Click to edit Master text styles</a:t>
            </a:r>
          </a:p>
          <a:p>
            <a:pPr lvl="1"/>
            <a:r>
              <a:rPr lang="ro-RO"/>
              <a:t>Second level</a:t>
            </a:r>
          </a:p>
          <a:p>
            <a:pPr lvl="2"/>
            <a:r>
              <a:rPr lang="ro-RO"/>
              <a:t>Third level</a:t>
            </a:r>
          </a:p>
          <a:p>
            <a:pPr lvl="3"/>
            <a:r>
              <a:rPr lang="ro-RO"/>
              <a:t>Fourth level</a:t>
            </a:r>
          </a:p>
          <a:p>
            <a:pPr lvl="4"/>
            <a:r>
              <a:rPr lang="ro-RO"/>
              <a:t>Fifth level</a:t>
            </a:r>
            <a:endParaRPr lang="en-US"/>
          </a:p>
        </p:txBody>
      </p:sp>
      <p:sp>
        <p:nvSpPr>
          <p:cNvPr id="4" name="Date Placeholder 3"/>
          <p:cNvSpPr>
            <a:spLocks noGrp="1"/>
          </p:cNvSpPr>
          <p:nvPr>
            <p:ph type="dt" sz="half" idx="10"/>
          </p:nvPr>
        </p:nvSpPr>
        <p:spPr/>
        <p:txBody>
          <a:bodyPr/>
          <a:lstStyle/>
          <a:p>
            <a:fld id="{AD79D25C-59C4-1D48-9C16-68EC340160A7}" type="datetimeFigureOut">
              <a:rPr lang="en-US" smtClean="0"/>
              <a:t>5/16/24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87DD7-9CA2-A24E-BC4B-BAB640AA08FA}" type="slidenum">
              <a:rPr lang="en-US" smtClean="0"/>
              <a:t>‹#›</a:t>
            </a:fld>
            <a:endParaRPr lang="en-US"/>
          </a:p>
        </p:txBody>
      </p:sp>
    </p:spTree>
    <p:extLst>
      <p:ext uri="{BB962C8B-B14F-4D97-AF65-F5344CB8AC3E}">
        <p14:creationId xmlns:p14="http://schemas.microsoft.com/office/powerpoint/2010/main" val="1655830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o-RO"/>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Click to edit Master text styles</a:t>
            </a:r>
          </a:p>
        </p:txBody>
      </p:sp>
      <p:sp>
        <p:nvSpPr>
          <p:cNvPr id="4" name="Date Placeholder 3"/>
          <p:cNvSpPr>
            <a:spLocks noGrp="1"/>
          </p:cNvSpPr>
          <p:nvPr>
            <p:ph type="dt" sz="half" idx="10"/>
          </p:nvPr>
        </p:nvSpPr>
        <p:spPr/>
        <p:txBody>
          <a:bodyPr/>
          <a:lstStyle/>
          <a:p>
            <a:fld id="{AD79D25C-59C4-1D48-9C16-68EC340160A7}" type="datetimeFigureOut">
              <a:rPr lang="en-US" smtClean="0"/>
              <a:t>5/16/24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887DD7-9CA2-A24E-BC4B-BAB640AA08FA}" type="slidenum">
              <a:rPr lang="en-US" smtClean="0"/>
              <a:t>‹#›</a:t>
            </a:fld>
            <a:endParaRPr lang="en-US"/>
          </a:p>
        </p:txBody>
      </p:sp>
    </p:spTree>
    <p:extLst>
      <p:ext uri="{BB962C8B-B14F-4D97-AF65-F5344CB8AC3E}">
        <p14:creationId xmlns:p14="http://schemas.microsoft.com/office/powerpoint/2010/main" val="2065199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ro-RO"/>
              <a:t>Click to edit Master text styles</a:t>
            </a:r>
          </a:p>
          <a:p>
            <a:pPr lvl="1"/>
            <a:r>
              <a:rPr lang="ro-RO"/>
              <a:t>Second level</a:t>
            </a:r>
          </a:p>
          <a:p>
            <a:pPr lvl="2"/>
            <a:r>
              <a:rPr lang="ro-RO"/>
              <a:t>Third level</a:t>
            </a:r>
          </a:p>
          <a:p>
            <a:pPr lvl="3"/>
            <a:r>
              <a:rPr lang="ro-RO"/>
              <a:t>Fourth level</a:t>
            </a:r>
          </a:p>
          <a:p>
            <a:pPr lvl="4"/>
            <a:r>
              <a:rPr lang="ro-RO"/>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ro-RO"/>
              <a:t>Click to edit Master text styles</a:t>
            </a:r>
          </a:p>
          <a:p>
            <a:pPr lvl="1"/>
            <a:r>
              <a:rPr lang="ro-RO"/>
              <a:t>Second level</a:t>
            </a:r>
          </a:p>
          <a:p>
            <a:pPr lvl="2"/>
            <a:r>
              <a:rPr lang="ro-RO"/>
              <a:t>Third level</a:t>
            </a:r>
          </a:p>
          <a:p>
            <a:pPr lvl="3"/>
            <a:r>
              <a:rPr lang="ro-RO"/>
              <a:t>Fourth level</a:t>
            </a:r>
          </a:p>
          <a:p>
            <a:pPr lvl="4"/>
            <a:r>
              <a:rPr lang="ro-RO"/>
              <a:t>Fifth level</a:t>
            </a:r>
            <a:endParaRPr lang="en-US"/>
          </a:p>
        </p:txBody>
      </p:sp>
      <p:sp>
        <p:nvSpPr>
          <p:cNvPr id="5" name="Date Placeholder 4"/>
          <p:cNvSpPr>
            <a:spLocks noGrp="1"/>
          </p:cNvSpPr>
          <p:nvPr>
            <p:ph type="dt" sz="half" idx="10"/>
          </p:nvPr>
        </p:nvSpPr>
        <p:spPr/>
        <p:txBody>
          <a:bodyPr/>
          <a:lstStyle/>
          <a:p>
            <a:fld id="{AD79D25C-59C4-1D48-9C16-68EC340160A7}" type="datetimeFigureOut">
              <a:rPr lang="en-US" smtClean="0"/>
              <a:t>5/16/24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887DD7-9CA2-A24E-BC4B-BAB640AA08FA}" type="slidenum">
              <a:rPr lang="en-US" smtClean="0"/>
              <a:t>‹#›</a:t>
            </a:fld>
            <a:endParaRPr lang="en-US"/>
          </a:p>
        </p:txBody>
      </p:sp>
    </p:spTree>
    <p:extLst>
      <p:ext uri="{BB962C8B-B14F-4D97-AF65-F5344CB8AC3E}">
        <p14:creationId xmlns:p14="http://schemas.microsoft.com/office/powerpoint/2010/main" val="36885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o-RO"/>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ro-RO"/>
              <a:t>Click to edit Master text styles</a:t>
            </a:r>
          </a:p>
          <a:p>
            <a:pPr lvl="1"/>
            <a:r>
              <a:rPr lang="ro-RO"/>
              <a:t>Second level</a:t>
            </a:r>
          </a:p>
          <a:p>
            <a:pPr lvl="2"/>
            <a:r>
              <a:rPr lang="ro-RO"/>
              <a:t>Third level</a:t>
            </a:r>
          </a:p>
          <a:p>
            <a:pPr lvl="3"/>
            <a:r>
              <a:rPr lang="ro-RO"/>
              <a:t>Fourth level</a:t>
            </a:r>
          </a:p>
          <a:p>
            <a:pPr lvl="4"/>
            <a:r>
              <a:rPr lang="ro-RO"/>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ro-RO"/>
              <a:t>Click to edit Master text styles</a:t>
            </a:r>
          </a:p>
          <a:p>
            <a:pPr lvl="1"/>
            <a:r>
              <a:rPr lang="ro-RO"/>
              <a:t>Second level</a:t>
            </a:r>
          </a:p>
          <a:p>
            <a:pPr lvl="2"/>
            <a:r>
              <a:rPr lang="ro-RO"/>
              <a:t>Third level</a:t>
            </a:r>
          </a:p>
          <a:p>
            <a:pPr lvl="3"/>
            <a:r>
              <a:rPr lang="ro-RO"/>
              <a:t>Fourth level</a:t>
            </a:r>
          </a:p>
          <a:p>
            <a:pPr lvl="4"/>
            <a:r>
              <a:rPr lang="ro-RO"/>
              <a:t>Fifth level</a:t>
            </a:r>
            <a:endParaRPr lang="en-US"/>
          </a:p>
        </p:txBody>
      </p:sp>
      <p:sp>
        <p:nvSpPr>
          <p:cNvPr id="7" name="Date Placeholder 6"/>
          <p:cNvSpPr>
            <a:spLocks noGrp="1"/>
          </p:cNvSpPr>
          <p:nvPr>
            <p:ph type="dt" sz="half" idx="10"/>
          </p:nvPr>
        </p:nvSpPr>
        <p:spPr/>
        <p:txBody>
          <a:bodyPr/>
          <a:lstStyle/>
          <a:p>
            <a:fld id="{AD79D25C-59C4-1D48-9C16-68EC340160A7}" type="datetimeFigureOut">
              <a:rPr lang="en-US" smtClean="0"/>
              <a:t>5/16/24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887DD7-9CA2-A24E-BC4B-BAB640AA08FA}" type="slidenum">
              <a:rPr lang="en-US" smtClean="0"/>
              <a:t>‹#›</a:t>
            </a:fld>
            <a:endParaRPr lang="en-US"/>
          </a:p>
        </p:txBody>
      </p:sp>
    </p:spTree>
    <p:extLst>
      <p:ext uri="{BB962C8B-B14F-4D97-AF65-F5344CB8AC3E}">
        <p14:creationId xmlns:p14="http://schemas.microsoft.com/office/powerpoint/2010/main" val="1464114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Click to edit Master title style</a:t>
            </a:r>
            <a:endParaRPr lang="en-US"/>
          </a:p>
        </p:txBody>
      </p:sp>
      <p:sp>
        <p:nvSpPr>
          <p:cNvPr id="3" name="Date Placeholder 2"/>
          <p:cNvSpPr>
            <a:spLocks noGrp="1"/>
          </p:cNvSpPr>
          <p:nvPr>
            <p:ph type="dt" sz="half" idx="10"/>
          </p:nvPr>
        </p:nvSpPr>
        <p:spPr/>
        <p:txBody>
          <a:bodyPr/>
          <a:lstStyle/>
          <a:p>
            <a:fld id="{AD79D25C-59C4-1D48-9C16-68EC340160A7}" type="datetimeFigureOut">
              <a:rPr lang="en-US" smtClean="0"/>
              <a:t>5/16/24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887DD7-9CA2-A24E-BC4B-BAB640AA08FA}" type="slidenum">
              <a:rPr lang="en-US" smtClean="0"/>
              <a:t>‹#›</a:t>
            </a:fld>
            <a:endParaRPr lang="en-US"/>
          </a:p>
        </p:txBody>
      </p:sp>
    </p:spTree>
    <p:extLst>
      <p:ext uri="{BB962C8B-B14F-4D97-AF65-F5344CB8AC3E}">
        <p14:creationId xmlns:p14="http://schemas.microsoft.com/office/powerpoint/2010/main" val="1512606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79D25C-59C4-1D48-9C16-68EC340160A7}" type="datetimeFigureOut">
              <a:rPr lang="en-US" smtClean="0"/>
              <a:t>5/16/24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887DD7-9CA2-A24E-BC4B-BAB640AA08FA}" type="slidenum">
              <a:rPr lang="en-US" smtClean="0"/>
              <a:t>‹#›</a:t>
            </a:fld>
            <a:endParaRPr lang="en-US"/>
          </a:p>
        </p:txBody>
      </p:sp>
    </p:spTree>
    <p:extLst>
      <p:ext uri="{BB962C8B-B14F-4D97-AF65-F5344CB8AC3E}">
        <p14:creationId xmlns:p14="http://schemas.microsoft.com/office/powerpoint/2010/main" val="461595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o-RO"/>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Click to edit Master text styles</a:t>
            </a:r>
          </a:p>
          <a:p>
            <a:pPr lvl="1"/>
            <a:r>
              <a:rPr lang="ro-RO"/>
              <a:t>Second level</a:t>
            </a:r>
          </a:p>
          <a:p>
            <a:pPr lvl="2"/>
            <a:r>
              <a:rPr lang="ro-RO"/>
              <a:t>Third level</a:t>
            </a:r>
          </a:p>
          <a:p>
            <a:pPr lvl="3"/>
            <a:r>
              <a:rPr lang="ro-RO"/>
              <a:t>Fourth level</a:t>
            </a:r>
          </a:p>
          <a:p>
            <a:pPr lvl="4"/>
            <a:r>
              <a:rPr lang="ro-RO"/>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Click to edit Master text styles</a:t>
            </a:r>
          </a:p>
        </p:txBody>
      </p:sp>
      <p:sp>
        <p:nvSpPr>
          <p:cNvPr id="5" name="Date Placeholder 4"/>
          <p:cNvSpPr>
            <a:spLocks noGrp="1"/>
          </p:cNvSpPr>
          <p:nvPr>
            <p:ph type="dt" sz="half" idx="10"/>
          </p:nvPr>
        </p:nvSpPr>
        <p:spPr/>
        <p:txBody>
          <a:bodyPr/>
          <a:lstStyle/>
          <a:p>
            <a:fld id="{AD79D25C-59C4-1D48-9C16-68EC340160A7}" type="datetimeFigureOut">
              <a:rPr lang="en-US" smtClean="0"/>
              <a:t>5/16/24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887DD7-9CA2-A24E-BC4B-BAB640AA08FA}" type="slidenum">
              <a:rPr lang="en-US" smtClean="0"/>
              <a:t>‹#›</a:t>
            </a:fld>
            <a:endParaRPr lang="en-US"/>
          </a:p>
        </p:txBody>
      </p:sp>
    </p:spTree>
    <p:extLst>
      <p:ext uri="{BB962C8B-B14F-4D97-AF65-F5344CB8AC3E}">
        <p14:creationId xmlns:p14="http://schemas.microsoft.com/office/powerpoint/2010/main" val="1320702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o-RO"/>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Click to edit Master text styles</a:t>
            </a:r>
          </a:p>
        </p:txBody>
      </p:sp>
      <p:sp>
        <p:nvSpPr>
          <p:cNvPr id="5" name="Date Placeholder 4"/>
          <p:cNvSpPr>
            <a:spLocks noGrp="1"/>
          </p:cNvSpPr>
          <p:nvPr>
            <p:ph type="dt" sz="half" idx="10"/>
          </p:nvPr>
        </p:nvSpPr>
        <p:spPr/>
        <p:txBody>
          <a:bodyPr/>
          <a:lstStyle/>
          <a:p>
            <a:fld id="{AD79D25C-59C4-1D48-9C16-68EC340160A7}" type="datetimeFigureOut">
              <a:rPr lang="en-US" smtClean="0"/>
              <a:t>5/16/24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887DD7-9CA2-A24E-BC4B-BAB640AA08FA}" type="slidenum">
              <a:rPr lang="en-US" smtClean="0"/>
              <a:t>‹#›</a:t>
            </a:fld>
            <a:endParaRPr lang="en-US"/>
          </a:p>
        </p:txBody>
      </p:sp>
    </p:spTree>
    <p:extLst>
      <p:ext uri="{BB962C8B-B14F-4D97-AF65-F5344CB8AC3E}">
        <p14:creationId xmlns:p14="http://schemas.microsoft.com/office/powerpoint/2010/main" val="659269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a:t>Click to edit Master text styles</a:t>
            </a:r>
          </a:p>
          <a:p>
            <a:pPr lvl="1"/>
            <a:r>
              <a:rPr lang="ro-RO"/>
              <a:t>Second level</a:t>
            </a:r>
          </a:p>
          <a:p>
            <a:pPr lvl="2"/>
            <a:r>
              <a:rPr lang="ro-RO"/>
              <a:t>Third level</a:t>
            </a:r>
          </a:p>
          <a:p>
            <a:pPr lvl="3"/>
            <a:r>
              <a:rPr lang="ro-RO"/>
              <a:t>Fourth level</a:t>
            </a:r>
          </a:p>
          <a:p>
            <a:pPr lvl="4"/>
            <a:r>
              <a:rPr lang="ro-RO"/>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79D25C-59C4-1D48-9C16-68EC340160A7}" type="datetimeFigureOut">
              <a:rPr lang="en-US" smtClean="0"/>
              <a:t>5/16/24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887DD7-9CA2-A24E-BC4B-BAB640AA08FA}" type="slidenum">
              <a:rPr lang="en-US" smtClean="0"/>
              <a:t>‹#›</a:t>
            </a:fld>
            <a:endParaRPr lang="en-US"/>
          </a:p>
        </p:txBody>
      </p:sp>
    </p:spTree>
    <p:extLst>
      <p:ext uri="{BB962C8B-B14F-4D97-AF65-F5344CB8AC3E}">
        <p14:creationId xmlns:p14="http://schemas.microsoft.com/office/powerpoint/2010/main" val="1190967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37333" y="1447200"/>
            <a:ext cx="8675710" cy="3841606"/>
          </a:xfrm>
        </p:spPr>
        <p:txBody>
          <a:bodyPr>
            <a:normAutofit fontScale="90000"/>
          </a:bodyPr>
          <a:lstStyle/>
          <a:p>
            <a:br>
              <a:rPr lang="en-GB" sz="5600" b="1" dirty="0"/>
            </a:br>
            <a:r>
              <a:rPr lang="en-GB" sz="5600" b="1" dirty="0">
                <a:latin typeface="Helvetica" charset="0"/>
                <a:ea typeface="Helvetica" charset="0"/>
                <a:cs typeface="Helvetica" charset="0"/>
              </a:rPr>
              <a:t>Roma Feminist </a:t>
            </a:r>
            <a:br>
              <a:rPr lang="en-GB" sz="5600" b="1" dirty="0">
                <a:latin typeface="Helvetica" charset="0"/>
                <a:ea typeface="Helvetica" charset="0"/>
                <a:cs typeface="Helvetica" charset="0"/>
              </a:rPr>
            </a:br>
            <a:r>
              <a:rPr lang="en-GB" sz="5600" b="1" dirty="0">
                <a:latin typeface="Helvetica" charset="0"/>
                <a:ea typeface="Helvetica" charset="0"/>
                <a:cs typeface="Helvetica" charset="0"/>
              </a:rPr>
              <a:t>Community Intervention</a:t>
            </a:r>
            <a:br>
              <a:rPr lang="en-GB" sz="5600" b="1" dirty="0">
                <a:latin typeface="Helvetica" charset="0"/>
                <a:ea typeface="Helvetica" charset="0"/>
                <a:cs typeface="Helvetica" charset="0"/>
              </a:rPr>
            </a:br>
            <a:br>
              <a:rPr lang="en-GB" sz="5600" b="1" dirty="0">
                <a:latin typeface="Helvetica" charset="0"/>
                <a:ea typeface="Helvetica" charset="0"/>
                <a:cs typeface="Helvetica" charset="0"/>
              </a:rPr>
            </a:br>
            <a:r>
              <a:rPr lang="en-GB" sz="5600" b="1" dirty="0">
                <a:latin typeface="Helvetica" charset="0"/>
                <a:ea typeface="Helvetica" charset="0"/>
                <a:cs typeface="Helvetica" charset="0"/>
              </a:rPr>
              <a:t>The S.O.R.A. method</a:t>
            </a:r>
            <a:br>
              <a:rPr lang="en-GB" b="1" dirty="0">
                <a:solidFill>
                  <a:srgbClr val="7030A0"/>
                </a:solidFill>
                <a:latin typeface="Helvetica" charset="0"/>
                <a:ea typeface="Helvetica" charset="0"/>
                <a:cs typeface="Helvetica" charset="0"/>
              </a:rPr>
            </a:br>
            <a:endParaRPr lang="en-US" b="1" dirty="0">
              <a:solidFill>
                <a:srgbClr val="7030A0"/>
              </a:solidFill>
              <a:latin typeface="Helvetica" charset="0"/>
              <a:ea typeface="Helvetica" charset="0"/>
              <a:cs typeface="Helvetica"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569" y="1798809"/>
            <a:ext cx="2382150" cy="3138388"/>
          </a:xfrm>
          <a:prstGeom prst="rect">
            <a:avLst/>
          </a:prstGeom>
        </p:spPr>
      </p:pic>
    </p:spTree>
    <p:extLst>
      <p:ext uri="{BB962C8B-B14F-4D97-AF65-F5344CB8AC3E}">
        <p14:creationId xmlns:p14="http://schemas.microsoft.com/office/powerpoint/2010/main" val="571215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194772" y="1592827"/>
            <a:ext cx="6784259" cy="3046988"/>
          </a:xfrm>
          <a:prstGeom prst="rect">
            <a:avLst/>
          </a:prstGeom>
        </p:spPr>
        <p:txBody>
          <a:bodyPr wrap="square">
            <a:spAutoFit/>
          </a:bodyPr>
          <a:lstStyle/>
          <a:p>
            <a:pPr algn="just">
              <a:spcBef>
                <a:spcPts val="1200"/>
              </a:spcBef>
              <a:spcAft>
                <a:spcPts val="1200"/>
              </a:spcAft>
            </a:pPr>
            <a:r>
              <a:rPr lang="en-GB" sz="2400" dirty="0">
                <a:solidFill>
                  <a:srgbClr val="000000"/>
                </a:solidFill>
                <a:effectLst/>
                <a:latin typeface="Helvetica" charset="0"/>
                <a:ea typeface="Helvetica" charset="0"/>
                <a:cs typeface="Helvetica" charset="0"/>
              </a:rPr>
              <a:t>Because we believe that our approach must start from the grassroots to the national level to meet both the urgent needs and to act on the institutional system, we have developed in the last years of work the S.O.R.A. method as a model of feminist community intervention. This method implies performing four essential steps, as follows:</a:t>
            </a:r>
            <a:endParaRPr lang="en-GB" sz="2400" dirty="0">
              <a:effectLst/>
              <a:latin typeface="Helvetica" charset="0"/>
              <a:ea typeface="Helvetica" charset="0"/>
              <a:cs typeface="Helvetica"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457" y="218262"/>
            <a:ext cx="4097598" cy="5796118"/>
          </a:xfrm>
          <a:prstGeom prst="rect">
            <a:avLst/>
          </a:prstGeom>
        </p:spPr>
      </p:pic>
    </p:spTree>
    <p:extLst>
      <p:ext uri="{BB962C8B-B14F-4D97-AF65-F5344CB8AC3E}">
        <p14:creationId xmlns:p14="http://schemas.microsoft.com/office/powerpoint/2010/main" val="305741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395577" y="1423624"/>
            <a:ext cx="7180177" cy="3539430"/>
          </a:xfrm>
          <a:prstGeom prst="rect">
            <a:avLst/>
          </a:prstGeom>
        </p:spPr>
        <p:txBody>
          <a:bodyPr wrap="square">
            <a:spAutoFit/>
          </a:bodyPr>
          <a:lstStyle/>
          <a:p>
            <a:pPr lvl="0" algn="just" fontAlgn="base">
              <a:spcAft>
                <a:spcPts val="0"/>
              </a:spcAft>
            </a:pPr>
            <a:r>
              <a:rPr lang="en-GB" sz="3200" b="1" dirty="0">
                <a:solidFill>
                  <a:srgbClr val="674EA7"/>
                </a:solidFill>
                <a:effectLst/>
                <a:latin typeface="Helvetica" charset="0"/>
                <a:ea typeface="Calibri" charset="0"/>
                <a:cs typeface="Arial" charset="0"/>
              </a:rPr>
              <a:t>STUDY:</a:t>
            </a:r>
            <a:r>
              <a:rPr lang="en-GB" sz="3200" dirty="0">
                <a:solidFill>
                  <a:srgbClr val="000000"/>
                </a:solidFill>
                <a:effectLst/>
                <a:latin typeface="Helvetica" charset="0"/>
                <a:ea typeface="Calibri" charset="0"/>
                <a:cs typeface="Arial" charset="0"/>
              </a:rPr>
              <a:t> </a:t>
            </a:r>
          </a:p>
          <a:p>
            <a:pPr lvl="0" algn="just" fontAlgn="base">
              <a:spcAft>
                <a:spcPts val="0"/>
              </a:spcAft>
            </a:pPr>
            <a:endParaRPr lang="en-GB" sz="3200" dirty="0">
              <a:solidFill>
                <a:srgbClr val="000000"/>
              </a:solidFill>
              <a:latin typeface="Helvetica" charset="0"/>
              <a:ea typeface="Calibri" charset="0"/>
              <a:cs typeface="Arial" charset="0"/>
            </a:endParaRPr>
          </a:p>
          <a:p>
            <a:pPr lvl="0" algn="just" fontAlgn="base">
              <a:spcAft>
                <a:spcPts val="0"/>
              </a:spcAft>
            </a:pPr>
            <a:r>
              <a:rPr lang="en-GB" sz="3200" dirty="0">
                <a:solidFill>
                  <a:srgbClr val="000000"/>
                </a:solidFill>
                <a:effectLst/>
                <a:latin typeface="Helvetica" charset="0"/>
                <a:ea typeface="Calibri" charset="0"/>
                <a:cs typeface="Arial" charset="0"/>
              </a:rPr>
              <a:t>it is a phase of analysis, learning, and sharing of women's experiences (inequalities, abuses, violence, etc.) in which we identify the needs of the community</a:t>
            </a:r>
            <a:endParaRPr lang="en-GB" sz="3200" dirty="0">
              <a:effectLst/>
              <a:latin typeface="Times New Roman" charset="0"/>
              <a:ea typeface="Calibri" charset="0"/>
            </a:endParaRPr>
          </a:p>
        </p:txBody>
      </p:sp>
      <p:pic>
        <p:nvPicPr>
          <p:cNvPr id="9" name="Picture 8"/>
          <p:cNvPicPr>
            <a:picLocks noChangeAspect="1"/>
          </p:cNvPicPr>
          <p:nvPr/>
        </p:nvPicPr>
        <p:blipFill>
          <a:blip r:embed="rId2"/>
          <a:stretch>
            <a:fillRect/>
          </a:stretch>
        </p:blipFill>
        <p:spPr>
          <a:xfrm>
            <a:off x="7710129" y="1972597"/>
            <a:ext cx="4191819" cy="3803062"/>
          </a:xfrm>
          <a:prstGeom prst="rect">
            <a:avLst/>
          </a:prstGeom>
        </p:spPr>
      </p:pic>
    </p:spTree>
    <p:extLst>
      <p:ext uri="{BB962C8B-B14F-4D97-AF65-F5344CB8AC3E}">
        <p14:creationId xmlns:p14="http://schemas.microsoft.com/office/powerpoint/2010/main" val="1438276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5214962" y="852606"/>
            <a:ext cx="6250343" cy="5262979"/>
          </a:xfrm>
          <a:prstGeom prst="rect">
            <a:avLst/>
          </a:prstGeom>
        </p:spPr>
        <p:txBody>
          <a:bodyPr wrap="square">
            <a:spAutoFit/>
          </a:bodyPr>
          <a:lstStyle/>
          <a:p>
            <a:pPr algn="just" fontAlgn="base"/>
            <a:r>
              <a:rPr lang="en-GB" sz="2800" b="1" dirty="0">
                <a:solidFill>
                  <a:srgbClr val="674EA7"/>
                </a:solidFill>
                <a:effectLst/>
                <a:latin typeface="Helvetica" charset="0"/>
                <a:ea typeface="Calibri" charset="0"/>
                <a:cs typeface="Arial" charset="0"/>
              </a:rPr>
              <a:t>ORGANIZATION:</a:t>
            </a:r>
            <a:endParaRPr lang="en-GB" sz="2800" dirty="0"/>
          </a:p>
          <a:p>
            <a:pPr lvl="0" algn="just" fontAlgn="base">
              <a:spcAft>
                <a:spcPts val="0"/>
              </a:spcAft>
            </a:pPr>
            <a:endParaRPr lang="en-GB" sz="2800" b="1" dirty="0">
              <a:solidFill>
                <a:srgbClr val="000000"/>
              </a:solidFill>
              <a:latin typeface="Helvetica" charset="0"/>
              <a:ea typeface="Calibri" charset="0"/>
              <a:cs typeface="Arial" charset="0"/>
            </a:endParaRPr>
          </a:p>
          <a:p>
            <a:pPr lvl="0" algn="just" fontAlgn="base">
              <a:spcAft>
                <a:spcPts val="0"/>
              </a:spcAft>
            </a:pPr>
            <a:r>
              <a:rPr lang="en-GB" sz="2800" dirty="0">
                <a:solidFill>
                  <a:srgbClr val="000000"/>
                </a:solidFill>
                <a:effectLst/>
                <a:latin typeface="Helvetica" charset="0"/>
                <a:ea typeface="Calibri" charset="0"/>
                <a:cs typeface="Arial" charset="0"/>
              </a:rPr>
              <a:t>a step in which we develop local initiative groups of Roma women. At this stage, we organize workshops, discussions, informal gatherings through which we prioritize community issues and advance adapted strategies. This stage encourages Roma feminist leadership and promotes role models of women's involvement in the community.</a:t>
            </a:r>
            <a:endParaRPr lang="en-GB" sz="2800" dirty="0">
              <a:effectLst/>
              <a:latin typeface="Times New Roman" charset="0"/>
              <a:ea typeface="Calibri"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48301" cy="6858000"/>
          </a:xfrm>
          <a:prstGeom prst="rect">
            <a:avLst/>
          </a:prstGeom>
        </p:spPr>
      </p:pic>
    </p:spTree>
    <p:extLst>
      <p:ext uri="{BB962C8B-B14F-4D97-AF65-F5344CB8AC3E}">
        <p14:creationId xmlns:p14="http://schemas.microsoft.com/office/powerpoint/2010/main" val="672076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512306" y="1455311"/>
            <a:ext cx="7274842" cy="3970318"/>
          </a:xfrm>
          <a:prstGeom prst="rect">
            <a:avLst/>
          </a:prstGeom>
        </p:spPr>
        <p:txBody>
          <a:bodyPr wrap="square">
            <a:spAutoFit/>
          </a:bodyPr>
          <a:lstStyle/>
          <a:p>
            <a:pPr lvl="0" algn="just" fontAlgn="base">
              <a:spcAft>
                <a:spcPts val="0"/>
              </a:spcAft>
            </a:pPr>
            <a:r>
              <a:rPr lang="en-GB" sz="2800" b="1" dirty="0">
                <a:solidFill>
                  <a:srgbClr val="674EA7"/>
                </a:solidFill>
                <a:effectLst/>
                <a:latin typeface="Helvetica" charset="0"/>
                <a:ea typeface="Calibri" charset="0"/>
                <a:cs typeface="Arial" charset="0"/>
              </a:rPr>
              <a:t>REVENDICATION</a:t>
            </a:r>
            <a:r>
              <a:rPr lang="en-GB" sz="2800" dirty="0">
                <a:solidFill>
                  <a:srgbClr val="674EA7"/>
                </a:solidFill>
                <a:effectLst/>
                <a:latin typeface="Helvetica" charset="0"/>
                <a:ea typeface="Calibri" charset="0"/>
                <a:cs typeface="Arial" charset="0"/>
              </a:rPr>
              <a:t>:</a:t>
            </a:r>
            <a:endParaRPr lang="en-GB" sz="2800" dirty="0">
              <a:solidFill>
                <a:srgbClr val="000000"/>
              </a:solidFill>
              <a:effectLst/>
              <a:latin typeface="Helvetica" charset="0"/>
              <a:ea typeface="Calibri" charset="0"/>
              <a:cs typeface="Arial" charset="0"/>
            </a:endParaRPr>
          </a:p>
          <a:p>
            <a:pPr marL="342900" lvl="0" indent="-342900" algn="just" fontAlgn="base">
              <a:spcAft>
                <a:spcPts val="0"/>
              </a:spcAft>
              <a:buFont typeface="Wingdings" charset="2"/>
              <a:buChar char=""/>
            </a:pPr>
            <a:endParaRPr lang="en-GB" sz="2800" dirty="0">
              <a:solidFill>
                <a:srgbClr val="000000"/>
              </a:solidFill>
              <a:latin typeface="Helvetica" charset="0"/>
              <a:ea typeface="Calibri" charset="0"/>
              <a:cs typeface="Arial" charset="0"/>
            </a:endParaRPr>
          </a:p>
          <a:p>
            <a:pPr lvl="0" algn="just" fontAlgn="base">
              <a:spcAft>
                <a:spcPts val="0"/>
              </a:spcAft>
            </a:pPr>
            <a:r>
              <a:rPr lang="en-GB" sz="2800" dirty="0">
                <a:solidFill>
                  <a:srgbClr val="000000"/>
                </a:solidFill>
                <a:effectLst/>
                <a:latin typeface="Helvetica" charset="0"/>
                <a:ea typeface="Calibri" charset="0"/>
                <a:cs typeface="Arial" charset="0"/>
              </a:rPr>
              <a:t>at this phase, the groups we work with organize different public, community, local actions for various issues. Women in the groups are also starting to follow the work of local government and local politicians, as well as local projects that should include their communities.</a:t>
            </a:r>
            <a:endParaRPr lang="en-GB" sz="2800" dirty="0">
              <a:effectLst/>
              <a:latin typeface="Times New Roman" charset="0"/>
              <a:ea typeface="Calibri"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3699" y="294968"/>
            <a:ext cx="4848301" cy="6858000"/>
          </a:xfrm>
          <a:prstGeom prst="rect">
            <a:avLst/>
          </a:prstGeom>
        </p:spPr>
      </p:pic>
    </p:spTree>
    <p:extLst>
      <p:ext uri="{BB962C8B-B14F-4D97-AF65-F5344CB8AC3E}">
        <p14:creationId xmlns:p14="http://schemas.microsoft.com/office/powerpoint/2010/main" val="238517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4045402" y="957431"/>
            <a:ext cx="7782806" cy="4832092"/>
          </a:xfrm>
          <a:prstGeom prst="rect">
            <a:avLst/>
          </a:prstGeom>
        </p:spPr>
        <p:txBody>
          <a:bodyPr wrap="square">
            <a:spAutoFit/>
          </a:bodyPr>
          <a:lstStyle/>
          <a:p>
            <a:pPr lvl="0" fontAlgn="base">
              <a:spcAft>
                <a:spcPts val="0"/>
              </a:spcAft>
            </a:pPr>
            <a:r>
              <a:rPr lang="en-GB" sz="2800" b="1" dirty="0">
                <a:solidFill>
                  <a:srgbClr val="674EA7"/>
                </a:solidFill>
                <a:effectLst/>
                <a:latin typeface="Helvetica" charset="0"/>
                <a:ea typeface="Calibri" charset="0"/>
                <a:cs typeface="Arial" charset="0"/>
              </a:rPr>
              <a:t>ADVOCACY</a:t>
            </a:r>
            <a:r>
              <a:rPr lang="en-GB" sz="2800" dirty="0">
                <a:solidFill>
                  <a:srgbClr val="674EA7"/>
                </a:solidFill>
                <a:effectLst/>
                <a:latin typeface="Helvetica" charset="0"/>
                <a:ea typeface="Calibri" charset="0"/>
                <a:cs typeface="Arial" charset="0"/>
              </a:rPr>
              <a:t>:</a:t>
            </a:r>
            <a:r>
              <a:rPr lang="en-GB" sz="2800" dirty="0">
                <a:solidFill>
                  <a:srgbClr val="000000"/>
                </a:solidFill>
                <a:effectLst/>
                <a:latin typeface="Helvetica" charset="0"/>
                <a:ea typeface="Calibri" charset="0"/>
                <a:cs typeface="Arial" charset="0"/>
              </a:rPr>
              <a:t> </a:t>
            </a:r>
          </a:p>
          <a:p>
            <a:pPr marL="342900" lvl="0" indent="-342900" fontAlgn="base">
              <a:spcAft>
                <a:spcPts val="0"/>
              </a:spcAft>
              <a:buFont typeface="Wingdings" charset="2"/>
              <a:buChar char=""/>
            </a:pPr>
            <a:endParaRPr lang="en-GB" sz="2800" dirty="0">
              <a:solidFill>
                <a:srgbClr val="000000"/>
              </a:solidFill>
              <a:latin typeface="Helvetica" charset="0"/>
              <a:ea typeface="Calibri" charset="0"/>
              <a:cs typeface="Arial" charset="0"/>
            </a:endParaRPr>
          </a:p>
          <a:p>
            <a:pPr lvl="0" fontAlgn="base">
              <a:spcAft>
                <a:spcPts val="0"/>
              </a:spcAft>
            </a:pPr>
            <a:r>
              <a:rPr lang="en-GB" sz="2800" dirty="0">
                <a:solidFill>
                  <a:srgbClr val="000000"/>
                </a:solidFill>
                <a:effectLst/>
                <a:latin typeface="Helvetica" charset="0"/>
                <a:ea typeface="Calibri" charset="0"/>
                <a:cs typeface="Arial" charset="0"/>
              </a:rPr>
              <a:t>this represents the final stage in which we create contexts for dialogue and collaboration with local actors from various structures, starting from actions built by Roma women. We organize advocacy actions for various local problems encountered by women, from lack of local infrastructure, lack of access to water, services, and utilities to lack of access to healthcare, violence, etc.</a:t>
            </a:r>
            <a:endParaRPr lang="en-GB" sz="2800" dirty="0">
              <a:effectLst/>
              <a:latin typeface="Times New Roman" charset="0"/>
              <a:ea typeface="Calibri"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494" y="0"/>
            <a:ext cx="4662538" cy="6595236"/>
          </a:xfrm>
          <a:prstGeom prst="rect">
            <a:avLst/>
          </a:prstGeom>
        </p:spPr>
      </p:pic>
    </p:spTree>
    <p:extLst>
      <p:ext uri="{BB962C8B-B14F-4D97-AF65-F5344CB8AC3E}">
        <p14:creationId xmlns:p14="http://schemas.microsoft.com/office/powerpoint/2010/main" val="17551528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297</Words>
  <Application>Microsoft Macintosh PowerPoint</Application>
  <PresentationFormat>Widescreen</PresentationFormat>
  <Paragraphs>14</Paragraphs>
  <Slides>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Calibri Light</vt:lpstr>
      <vt:lpstr>Helvetica</vt:lpstr>
      <vt:lpstr>Times New Roman</vt:lpstr>
      <vt:lpstr>Wingdings</vt:lpstr>
      <vt:lpstr>Office Theme</vt:lpstr>
      <vt:lpstr> Roma Feminist  Community Intervention  The S.O.R.A. method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Roma Feminist  Community Intervention  The S.O.R.A. method </dc:title>
  <dc:creator>Microsoft Office User</dc:creator>
  <cp:lastModifiedBy>E-Romnja</cp:lastModifiedBy>
  <cp:revision>4</cp:revision>
  <dcterms:created xsi:type="dcterms:W3CDTF">2022-12-12T09:36:05Z</dcterms:created>
  <dcterms:modified xsi:type="dcterms:W3CDTF">2024-05-16T05:05:24Z</dcterms:modified>
</cp:coreProperties>
</file>